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modernComment_106F_D6D671F0.xml" ContentType="application/vnd.ms-powerpoint.comments+xml"/>
  <Override PartName="/ppt/notesSlides/notesSlide1.xml" ContentType="application/vnd.openxmlformats-officedocument.presentationml.notesSlide+xml"/>
  <Override PartName="/ppt/comments/modernComment_105A_348A0E11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56_6A1B5E51.xml" ContentType="application/vnd.ms-powerpoint.comments+xml"/>
  <Override PartName="/ppt/comments/modernComment_1057_FED89017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sldIdLst>
    <p:sldId id="4209" r:id="rId5"/>
    <p:sldId id="4210" r:id="rId6"/>
    <p:sldId id="4199" r:id="rId7"/>
    <p:sldId id="4198" r:id="rId8"/>
    <p:sldId id="4193" r:id="rId9"/>
    <p:sldId id="4136" r:id="rId10"/>
    <p:sldId id="4143" r:id="rId11"/>
    <p:sldId id="4164" r:id="rId12"/>
    <p:sldId id="4161" r:id="rId13"/>
    <p:sldId id="4166" r:id="rId14"/>
    <p:sldId id="4167" r:id="rId15"/>
    <p:sldId id="4168" r:id="rId16"/>
    <p:sldId id="4169" r:id="rId17"/>
    <p:sldId id="4170" r:id="rId18"/>
    <p:sldId id="4171" r:id="rId19"/>
    <p:sldId id="4162" r:id="rId20"/>
    <p:sldId id="4172" r:id="rId21"/>
    <p:sldId id="4173" r:id="rId22"/>
    <p:sldId id="4175" r:id="rId23"/>
    <p:sldId id="4174" r:id="rId24"/>
    <p:sldId id="4176" r:id="rId25"/>
    <p:sldId id="4177" r:id="rId26"/>
    <p:sldId id="4178" r:id="rId27"/>
    <p:sldId id="4207" r:id="rId28"/>
    <p:sldId id="4179" r:id="rId29"/>
    <p:sldId id="4186" r:id="rId30"/>
    <p:sldId id="4203" r:id="rId31"/>
    <p:sldId id="4204" r:id="rId32"/>
    <p:sldId id="4205" r:id="rId33"/>
    <p:sldId id="4206" r:id="rId34"/>
    <p:sldId id="4180" r:id="rId35"/>
    <p:sldId id="4201" r:id="rId36"/>
    <p:sldId id="4181" r:id="rId37"/>
    <p:sldId id="4182" r:id="rId38"/>
    <p:sldId id="4191" r:id="rId39"/>
    <p:sldId id="4163" r:id="rId40"/>
    <p:sldId id="4183" r:id="rId41"/>
    <p:sldId id="4184" r:id="rId42"/>
    <p:sldId id="4159" r:id="rId43"/>
    <p:sldId id="4160" r:id="rId44"/>
    <p:sldId id="4200" r:id="rId4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0FDB08-86D8-46BC-A4B0-B8B2510CC603}">
          <p14:sldIdLst>
            <p14:sldId id="4209"/>
            <p14:sldId id="4210"/>
            <p14:sldId id="4199"/>
            <p14:sldId id="4198"/>
            <p14:sldId id="4193"/>
            <p14:sldId id="4136"/>
            <p14:sldId id="4143"/>
            <p14:sldId id="4164"/>
            <p14:sldId id="4161"/>
            <p14:sldId id="4166"/>
            <p14:sldId id="4167"/>
            <p14:sldId id="4168"/>
            <p14:sldId id="4169"/>
            <p14:sldId id="4170"/>
            <p14:sldId id="4171"/>
            <p14:sldId id="4162"/>
            <p14:sldId id="4172"/>
            <p14:sldId id="4173"/>
            <p14:sldId id="4175"/>
            <p14:sldId id="4174"/>
            <p14:sldId id="4176"/>
            <p14:sldId id="4177"/>
            <p14:sldId id="4178"/>
            <p14:sldId id="4207"/>
            <p14:sldId id="4179"/>
            <p14:sldId id="4186"/>
            <p14:sldId id="4203"/>
            <p14:sldId id="4204"/>
            <p14:sldId id="4205"/>
            <p14:sldId id="4206"/>
            <p14:sldId id="4180"/>
            <p14:sldId id="4201"/>
            <p14:sldId id="4181"/>
            <p14:sldId id="4182"/>
            <p14:sldId id="4191"/>
            <p14:sldId id="4163"/>
            <p14:sldId id="4183"/>
            <p14:sldId id="4184"/>
            <p14:sldId id="4159"/>
            <p14:sldId id="4160"/>
            <p14:sldId id="42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93E6CB-13BC-D77A-0925-DA5ACF24A62B}" name="Pradel, Alina" initials="PA" userId="S::alina.pradel@studmail.hwg-lu.de::d8ad1193-3093-4e36-bbbc-2ebad0530a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B57"/>
    <a:srgbClr val="E7E6E6"/>
    <a:srgbClr val="66D166"/>
    <a:srgbClr val="A5A5A5"/>
    <a:srgbClr val="F0F0F0"/>
    <a:srgbClr val="DDDBDB"/>
    <a:srgbClr val="000000"/>
    <a:srgbClr val="FFFFFF"/>
    <a:srgbClr val="E2ECF1"/>
    <a:srgbClr val="F1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3B2EB-A046-403F-BDE4-D198A547162A}" v="364" dt="2023-05-07T14:55:45.549"/>
    <p1510:client id="{ADF6443A-1D24-4FB7-A465-C78F1BD3C398}" v="1200" vWet="1202" dt="2023-05-07T19:17:54.556"/>
    <p1510:client id="{B2B22DC4-AA16-410C-A6ED-7C84A2DC6404}" v="1360" dt="2023-05-08T08:43:06.345"/>
    <p1510:client id="{C68B751D-2B4C-1F42-9DA5-6E7A3331B70C}" v="64" dt="2023-05-08T13:15:30.677"/>
    <p1510:client id="{F5966162-53E0-F241-A4A4-10817787DA9E}" v="766" dt="2023-05-08T08:41:36.38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0"/>
  </p:normalViewPr>
  <p:slideViewPr>
    <p:cSldViewPr snapToGrid="0">
      <p:cViewPr varScale="1">
        <p:scale>
          <a:sx n="59" d="100"/>
          <a:sy n="59" d="100"/>
        </p:scale>
        <p:origin x="6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modernComment_1056_6A1B5E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43B4DA-59B8-42E0-826A-3B6C54C5AD18}" authorId="{8693E6CB-13BC-D77A-0925-DA5ACF24A62B}" created="2023-05-07T13:20:03.563">
    <pc:sldMkLst xmlns:pc="http://schemas.microsoft.com/office/powerpoint/2013/main/command">
      <pc:docMk/>
      <pc:sldMk cId="1780178513" sldId="4182"/>
    </pc:sldMkLst>
    <p188:replyLst>
      <p188:reply id="{31E635E3-5111-4E28-8707-8A716AAB5D91}" authorId="{8693E6CB-13BC-D77A-0925-DA5ACF24A62B}" created="2023-05-07T13:20:08.768">
        <p188:txBody>
          <a:bodyPr/>
          <a:lstStyle/>
          <a:p>
            <a:r>
              <a:rPr lang="de-DE"/>
              <a:t>[@Sachau, Ivan] </a:t>
            </a:r>
          </a:p>
        </p188:txBody>
      </p188:reply>
    </p188:replyLst>
    <p188:txBody>
      <a:bodyPr/>
      <a:lstStyle/>
      <a:p>
        <a:r>
          <a:rPr lang="de-DE"/>
          <a:t>Modelle einfügen</a:t>
        </a:r>
      </a:p>
    </p188:txBody>
  </p188:cm>
</p188:cmLst>
</file>

<file path=ppt/comments/modernComment_1057_FED8901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10C2B7-BDE5-4FF8-99A2-E623B522AB63}" authorId="{8693E6CB-13BC-D77A-0925-DA5ACF24A62B}" status="resolved" created="2023-05-07T13:14:44.206" complete="100000">
    <pc:sldMkLst xmlns:pc="http://schemas.microsoft.com/office/powerpoint/2013/main/command">
      <pc:docMk/>
      <pc:sldMk cId="4275605527" sldId="4183"/>
    </pc:sldMkLst>
    <p188:txBody>
      <a:bodyPr/>
      <a:lstStyle/>
      <a:p>
        <a:r>
          <a:rPr lang="de-DE"/>
          <a:t>Übersetzen</a:t>
        </a:r>
      </a:p>
    </p188:txBody>
  </p188:cm>
</p188:cmLst>
</file>

<file path=ppt/comments/modernComment_105A_348A0E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63E3476-B570-4D49-B136-F3C968DCC244}" authorId="{8693E6CB-13BC-D77A-0925-DA5ACF24A62B}" created="2023-05-07T15:32:41.305">
    <pc:sldMkLst xmlns:pc="http://schemas.microsoft.com/office/powerpoint/2013/main/command">
      <pc:docMk/>
      <pc:sldMk cId="881462801" sldId="4186"/>
    </pc:sldMkLst>
    <p188:txBody>
      <a:bodyPr/>
      <a:lstStyle/>
      <a:p>
        <a:r>
          <a:rPr lang="de-DE"/>
          <a:t>Folien überarbeiten [@Scheufler, Johannes] </a:t>
        </a:r>
      </a:p>
    </p188:txBody>
  </p188:cm>
</p188:cmLst>
</file>

<file path=ppt/comments/modernComment_106F_D6D671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54E194-C7A4-412F-82F6-7D3C87FCCC30}" authorId="{8693E6CB-13BC-D77A-0925-DA5ACF24A62B}" status="resolved" created="2023-05-07T13:14:44.206">
    <pc:sldMkLst xmlns:pc="http://schemas.microsoft.com/office/powerpoint/2013/main/command">
      <pc:docMk/>
      <pc:sldMk cId="4275605527" sldId="4183"/>
    </pc:sldMkLst>
    <p188:txBody>
      <a:bodyPr/>
      <a:lstStyle/>
      <a:p>
        <a:r>
          <a:rPr lang="de-DE"/>
          <a:t>Übersetzen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panose="020F0302020204030203" pitchFamily="34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panose="020F0302020204030203" pitchFamily="34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Light" panose="020F0302020204030203" pitchFamily="34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Light" panose="020F0302020204030203" pitchFamily="34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Light" panose="020F0302020204030203" pitchFamily="34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Light" panose="020F0302020204030203" pitchFamily="34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Light" panose="020F0302020204030203" pitchFamily="34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Regal: &lt;a </a:t>
            </a:r>
            <a:r>
              <a:rPr lang="de-DE" err="1"/>
              <a:t>href</a:t>
            </a:r>
            <a:r>
              <a:rPr lang="de-DE"/>
              <a:t>="https://www.flaticon.com/de/kostenlose-icons/begrenzter-vorrat" title="begrenzter </a:t>
            </a:r>
            <a:r>
              <a:rPr lang="de-DE" err="1"/>
              <a:t>vorrat</a:t>
            </a:r>
            <a:r>
              <a:rPr lang="de-DE"/>
              <a:t> Icons"&gt;Begrenzter </a:t>
            </a:r>
            <a:r>
              <a:rPr lang="de-DE" err="1"/>
              <a:t>vorrat</a:t>
            </a:r>
            <a:r>
              <a:rPr lang="de-DE"/>
              <a:t> Icons erstellt von </a:t>
            </a:r>
            <a:r>
              <a:rPr lang="de-DE" err="1"/>
              <a:t>xnimrodx</a:t>
            </a:r>
            <a:r>
              <a:rPr lang="de-DE"/>
              <a:t> - </a:t>
            </a:r>
            <a:r>
              <a:rPr lang="de-DE" err="1"/>
              <a:t>Flaticon</a:t>
            </a:r>
            <a:r>
              <a:rPr lang="de-DE"/>
              <a:t>&lt;/a&gt;</a:t>
            </a:r>
          </a:p>
          <a:p>
            <a:endParaRPr lang="de-DE"/>
          </a:p>
          <a:p>
            <a:r>
              <a:rPr lang="de-DE"/>
              <a:t>Eismaschine: &lt;a </a:t>
            </a:r>
            <a:r>
              <a:rPr lang="de-DE" err="1"/>
              <a:t>href</a:t>
            </a:r>
            <a:r>
              <a:rPr lang="de-DE"/>
              <a:t>="https://www.flaticon.com/de/kostenlose-icons/essen-und-restaurant" title="essen und </a:t>
            </a:r>
            <a:r>
              <a:rPr lang="de-DE" err="1"/>
              <a:t>restaurant</a:t>
            </a:r>
            <a:r>
              <a:rPr lang="de-DE"/>
              <a:t> Icons"&gt;Essen und </a:t>
            </a:r>
            <a:r>
              <a:rPr lang="de-DE" err="1"/>
              <a:t>restaurant</a:t>
            </a:r>
            <a:r>
              <a:rPr lang="de-DE"/>
              <a:t> Icons erstellt von Nikita Golubev - </a:t>
            </a:r>
            <a:r>
              <a:rPr lang="de-DE" err="1"/>
              <a:t>Flaticon</a:t>
            </a:r>
            <a:r>
              <a:rPr lang="de-DE"/>
              <a:t>&lt;/a&gt;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7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Regal: &lt;a </a:t>
            </a:r>
            <a:r>
              <a:rPr lang="de-DE" err="1"/>
              <a:t>href</a:t>
            </a:r>
            <a:r>
              <a:rPr lang="de-DE"/>
              <a:t>="https://www.flaticon.com/de/kostenlose-icons/begrenzter-vorrat" title="begrenzter </a:t>
            </a:r>
            <a:r>
              <a:rPr lang="de-DE" err="1"/>
              <a:t>vorrat</a:t>
            </a:r>
            <a:r>
              <a:rPr lang="de-DE"/>
              <a:t> Icons"&gt;Begrenzter </a:t>
            </a:r>
            <a:r>
              <a:rPr lang="de-DE" err="1"/>
              <a:t>vorrat</a:t>
            </a:r>
            <a:r>
              <a:rPr lang="de-DE"/>
              <a:t> Icons erstellt von </a:t>
            </a:r>
            <a:r>
              <a:rPr lang="de-DE" err="1"/>
              <a:t>xnimrodx</a:t>
            </a:r>
            <a:r>
              <a:rPr lang="de-DE"/>
              <a:t> - </a:t>
            </a:r>
            <a:r>
              <a:rPr lang="de-DE" err="1"/>
              <a:t>Flaticon</a:t>
            </a:r>
            <a:r>
              <a:rPr lang="de-DE"/>
              <a:t>&lt;/a&gt;</a:t>
            </a:r>
          </a:p>
          <a:p>
            <a:endParaRPr lang="de-DE"/>
          </a:p>
          <a:p>
            <a:r>
              <a:rPr lang="de-DE"/>
              <a:t>Eismaschine: &lt;a </a:t>
            </a:r>
            <a:r>
              <a:rPr lang="de-DE" err="1"/>
              <a:t>href</a:t>
            </a:r>
            <a:r>
              <a:rPr lang="de-DE"/>
              <a:t>="https://www.flaticon.com/de/kostenlose-icons/essen-und-restaurant" title="essen und </a:t>
            </a:r>
            <a:r>
              <a:rPr lang="de-DE" err="1"/>
              <a:t>restaurant</a:t>
            </a:r>
            <a:r>
              <a:rPr lang="de-DE"/>
              <a:t> Icons"&gt;Essen und </a:t>
            </a:r>
            <a:r>
              <a:rPr lang="de-DE" err="1"/>
              <a:t>restaurant</a:t>
            </a:r>
            <a:r>
              <a:rPr lang="de-DE"/>
              <a:t> Icons erstellt von Nikita Golubev - </a:t>
            </a:r>
            <a:r>
              <a:rPr lang="de-DE" err="1"/>
              <a:t>Flaticon</a:t>
            </a:r>
            <a:r>
              <a:rPr lang="de-DE"/>
              <a:t>&lt;/a&gt;</a:t>
            </a:r>
            <a:endParaRPr lang="en-DE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5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Regal: &lt;a </a:t>
            </a:r>
            <a:r>
              <a:rPr lang="de-DE" err="1"/>
              <a:t>href</a:t>
            </a:r>
            <a:r>
              <a:rPr lang="de-DE"/>
              <a:t>="https://www.flaticon.com/de/kostenlose-icons/begrenzter-vorrat" title="begrenzter </a:t>
            </a:r>
            <a:r>
              <a:rPr lang="de-DE" err="1"/>
              <a:t>vorrat</a:t>
            </a:r>
            <a:r>
              <a:rPr lang="de-DE"/>
              <a:t> Icons"&gt;Begrenzter </a:t>
            </a:r>
            <a:r>
              <a:rPr lang="de-DE" err="1"/>
              <a:t>vorrat</a:t>
            </a:r>
            <a:r>
              <a:rPr lang="de-DE"/>
              <a:t> Icons erstellt von </a:t>
            </a:r>
            <a:r>
              <a:rPr lang="de-DE" err="1"/>
              <a:t>xnimrodx</a:t>
            </a:r>
            <a:r>
              <a:rPr lang="de-DE"/>
              <a:t> - </a:t>
            </a:r>
            <a:r>
              <a:rPr lang="de-DE" err="1"/>
              <a:t>Flaticon</a:t>
            </a:r>
            <a:r>
              <a:rPr lang="de-DE"/>
              <a:t>&lt;/a&gt;</a:t>
            </a:r>
          </a:p>
          <a:p>
            <a:endParaRPr lang="de-DE"/>
          </a:p>
          <a:p>
            <a:r>
              <a:rPr lang="de-DE"/>
              <a:t>Eismaschine: &lt;a </a:t>
            </a:r>
            <a:r>
              <a:rPr lang="de-DE" err="1"/>
              <a:t>href</a:t>
            </a:r>
            <a:r>
              <a:rPr lang="de-DE"/>
              <a:t>="https://www.flaticon.com/de/kostenlose-icons/essen-und-restaurant" title="essen und </a:t>
            </a:r>
            <a:r>
              <a:rPr lang="de-DE" err="1"/>
              <a:t>restaurant</a:t>
            </a:r>
            <a:r>
              <a:rPr lang="de-DE"/>
              <a:t> Icons"&gt;Essen und </a:t>
            </a:r>
            <a:r>
              <a:rPr lang="de-DE" err="1"/>
              <a:t>restaurant</a:t>
            </a:r>
            <a:r>
              <a:rPr lang="de-DE"/>
              <a:t> Icons erstellt von Nikita Golubev - </a:t>
            </a:r>
            <a:r>
              <a:rPr lang="de-DE" err="1"/>
              <a:t>Flaticon</a:t>
            </a:r>
            <a:r>
              <a:rPr lang="de-DE"/>
              <a:t>&lt;/a&gt;</a:t>
            </a:r>
            <a:endParaRPr lang="en-DE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Regal: &lt;a </a:t>
            </a:r>
            <a:r>
              <a:rPr lang="de-DE" err="1"/>
              <a:t>href</a:t>
            </a:r>
            <a:r>
              <a:rPr lang="de-DE"/>
              <a:t>="https://www.flaticon.com/de/kostenlose-icons/begrenzter-vorrat" title="begrenzter </a:t>
            </a:r>
            <a:r>
              <a:rPr lang="de-DE" err="1"/>
              <a:t>vorrat</a:t>
            </a:r>
            <a:r>
              <a:rPr lang="de-DE"/>
              <a:t> Icons"&gt;Begrenzter </a:t>
            </a:r>
            <a:r>
              <a:rPr lang="de-DE" err="1"/>
              <a:t>vorrat</a:t>
            </a:r>
            <a:r>
              <a:rPr lang="de-DE"/>
              <a:t> Icons erstellt von </a:t>
            </a:r>
            <a:r>
              <a:rPr lang="de-DE" err="1"/>
              <a:t>xnimrodx</a:t>
            </a:r>
            <a:r>
              <a:rPr lang="de-DE"/>
              <a:t> - </a:t>
            </a:r>
            <a:r>
              <a:rPr lang="de-DE" err="1"/>
              <a:t>Flaticon</a:t>
            </a:r>
            <a:r>
              <a:rPr lang="de-DE"/>
              <a:t>&lt;/a&gt;</a:t>
            </a:r>
          </a:p>
          <a:p>
            <a:endParaRPr lang="de-DE"/>
          </a:p>
          <a:p>
            <a:r>
              <a:rPr lang="de-DE"/>
              <a:t>Eismaschine: &lt;a </a:t>
            </a:r>
            <a:r>
              <a:rPr lang="de-DE" err="1"/>
              <a:t>href</a:t>
            </a:r>
            <a:r>
              <a:rPr lang="de-DE"/>
              <a:t>="https://www.flaticon.com/de/kostenlose-icons/essen-und-restaurant" title="essen und </a:t>
            </a:r>
            <a:r>
              <a:rPr lang="de-DE" err="1"/>
              <a:t>restaurant</a:t>
            </a:r>
            <a:r>
              <a:rPr lang="de-DE"/>
              <a:t> Icons"&gt;Essen und </a:t>
            </a:r>
            <a:r>
              <a:rPr lang="de-DE" err="1"/>
              <a:t>restaurant</a:t>
            </a:r>
            <a:r>
              <a:rPr lang="de-DE"/>
              <a:t> Icons erstellt von Nikita Golubev - </a:t>
            </a:r>
            <a:r>
              <a:rPr lang="de-DE" err="1"/>
              <a:t>Flaticon</a:t>
            </a:r>
            <a:r>
              <a:rPr lang="de-DE"/>
              <a:t>&lt;/a&gt;</a:t>
            </a:r>
            <a:endParaRPr lang="en-DE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8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Regal: &lt;a </a:t>
            </a:r>
            <a:r>
              <a:rPr lang="de-DE" err="1"/>
              <a:t>href</a:t>
            </a:r>
            <a:r>
              <a:rPr lang="de-DE"/>
              <a:t>="https://www.flaticon.com/de/kostenlose-icons/begrenzter-vorrat" title="begrenzter </a:t>
            </a:r>
            <a:r>
              <a:rPr lang="de-DE" err="1"/>
              <a:t>vorrat</a:t>
            </a:r>
            <a:r>
              <a:rPr lang="de-DE"/>
              <a:t> Icons"&gt;Begrenzter </a:t>
            </a:r>
            <a:r>
              <a:rPr lang="de-DE" err="1"/>
              <a:t>vorrat</a:t>
            </a:r>
            <a:r>
              <a:rPr lang="de-DE"/>
              <a:t> Icons erstellt von </a:t>
            </a:r>
            <a:r>
              <a:rPr lang="de-DE" err="1"/>
              <a:t>xnimrodx</a:t>
            </a:r>
            <a:r>
              <a:rPr lang="de-DE"/>
              <a:t> - </a:t>
            </a:r>
            <a:r>
              <a:rPr lang="de-DE" err="1"/>
              <a:t>Flaticon</a:t>
            </a:r>
            <a:r>
              <a:rPr lang="de-DE"/>
              <a:t>&lt;/a&gt;</a:t>
            </a:r>
          </a:p>
          <a:p>
            <a:endParaRPr lang="de-DE"/>
          </a:p>
          <a:p>
            <a:r>
              <a:rPr lang="de-DE"/>
              <a:t>Eismaschine: &lt;a </a:t>
            </a:r>
            <a:r>
              <a:rPr lang="de-DE" err="1"/>
              <a:t>href</a:t>
            </a:r>
            <a:r>
              <a:rPr lang="de-DE"/>
              <a:t>="https://www.flaticon.com/de/kostenlose-icons/essen-und-restaurant" title="essen und </a:t>
            </a:r>
            <a:r>
              <a:rPr lang="de-DE" err="1"/>
              <a:t>restaurant</a:t>
            </a:r>
            <a:r>
              <a:rPr lang="de-DE"/>
              <a:t> Icons"&gt;Essen und </a:t>
            </a:r>
            <a:r>
              <a:rPr lang="de-DE" err="1"/>
              <a:t>restaurant</a:t>
            </a:r>
            <a:r>
              <a:rPr lang="de-DE"/>
              <a:t> Icons erstellt von Nikita Golubev - </a:t>
            </a:r>
            <a:r>
              <a:rPr lang="de-DE" err="1"/>
              <a:t>Flaticon</a:t>
            </a:r>
            <a:r>
              <a:rPr lang="de-DE"/>
              <a:t>&lt;/a&gt;</a:t>
            </a:r>
            <a:endParaRPr lang="en-DE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B28AF1-2E2B-22D1-861B-44E96518D0DE}"/>
              </a:ext>
            </a:extLst>
          </p:cNvPr>
          <p:cNvGrpSpPr/>
          <p:nvPr userDrawn="1"/>
        </p:nvGrpSpPr>
        <p:grpSpPr>
          <a:xfrm>
            <a:off x="1520825" y="762000"/>
            <a:ext cx="4819798" cy="9549717"/>
            <a:chOff x="19601840" y="3549898"/>
            <a:chExt cx="2357437" cy="4670913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48C60144-D756-4772-2E61-C68A0058E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3821" y="3549898"/>
              <a:ext cx="2307981" cy="4670913"/>
            </a:xfrm>
            <a:custGeom>
              <a:avLst/>
              <a:gdLst>
                <a:gd name="T0" fmla="*/ 1830 w 1854"/>
                <a:gd name="T1" fmla="*/ 3460 h 3747"/>
                <a:gd name="T2" fmla="*/ 1830 w 1854"/>
                <a:gd name="T3" fmla="*/ 3460 h 3747"/>
                <a:gd name="T4" fmla="*/ 1568 w 1854"/>
                <a:gd name="T5" fmla="*/ 3723 h 3747"/>
                <a:gd name="T6" fmla="*/ 302 w 1854"/>
                <a:gd name="T7" fmla="*/ 3723 h 3747"/>
                <a:gd name="T8" fmla="*/ 302 w 1854"/>
                <a:gd name="T9" fmla="*/ 3723 h 3747"/>
                <a:gd name="T10" fmla="*/ 23 w 1854"/>
                <a:gd name="T11" fmla="*/ 3444 h 3747"/>
                <a:gd name="T12" fmla="*/ 23 w 1854"/>
                <a:gd name="T13" fmla="*/ 310 h 3747"/>
                <a:gd name="T14" fmla="*/ 23 w 1854"/>
                <a:gd name="T15" fmla="*/ 310 h 3747"/>
                <a:gd name="T16" fmla="*/ 310 w 1854"/>
                <a:gd name="T17" fmla="*/ 24 h 3747"/>
                <a:gd name="T18" fmla="*/ 1534 w 1854"/>
                <a:gd name="T19" fmla="*/ 24 h 3747"/>
                <a:gd name="T20" fmla="*/ 1534 w 1854"/>
                <a:gd name="T21" fmla="*/ 24 h 3747"/>
                <a:gd name="T22" fmla="*/ 1830 w 1854"/>
                <a:gd name="T23" fmla="*/ 320 h 3747"/>
                <a:gd name="T24" fmla="*/ 1830 w 1854"/>
                <a:gd name="T25" fmla="*/ 3460 h 3747"/>
                <a:gd name="T26" fmla="*/ 1534 w 1854"/>
                <a:gd name="T27" fmla="*/ 0 h 3747"/>
                <a:gd name="T28" fmla="*/ 310 w 1854"/>
                <a:gd name="T29" fmla="*/ 0 h 3747"/>
                <a:gd name="T30" fmla="*/ 310 w 1854"/>
                <a:gd name="T31" fmla="*/ 0 h 3747"/>
                <a:gd name="T32" fmla="*/ 0 w 1854"/>
                <a:gd name="T33" fmla="*/ 310 h 3747"/>
                <a:gd name="T34" fmla="*/ 0 w 1854"/>
                <a:gd name="T35" fmla="*/ 3444 h 3747"/>
                <a:gd name="T36" fmla="*/ 0 w 1854"/>
                <a:gd name="T37" fmla="*/ 3444 h 3747"/>
                <a:gd name="T38" fmla="*/ 302 w 1854"/>
                <a:gd name="T39" fmla="*/ 3746 h 3747"/>
                <a:gd name="T40" fmla="*/ 1568 w 1854"/>
                <a:gd name="T41" fmla="*/ 3746 h 3747"/>
                <a:gd name="T42" fmla="*/ 1568 w 1854"/>
                <a:gd name="T43" fmla="*/ 3746 h 3747"/>
                <a:gd name="T44" fmla="*/ 1853 w 1854"/>
                <a:gd name="T45" fmla="*/ 3460 h 3747"/>
                <a:gd name="T46" fmla="*/ 1853 w 1854"/>
                <a:gd name="T47" fmla="*/ 320 h 3747"/>
                <a:gd name="T48" fmla="*/ 1853 w 1854"/>
                <a:gd name="T49" fmla="*/ 320 h 3747"/>
                <a:gd name="T50" fmla="*/ 1534 w 1854"/>
                <a:gd name="T51" fmla="*/ 0 h 3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54" h="3747">
                  <a:moveTo>
                    <a:pt x="1830" y="3460"/>
                  </a:moveTo>
                  <a:lnTo>
                    <a:pt x="1830" y="3460"/>
                  </a:lnTo>
                  <a:cubicBezTo>
                    <a:pt x="1830" y="3605"/>
                    <a:pt x="1713" y="3723"/>
                    <a:pt x="1568" y="3723"/>
                  </a:cubicBezTo>
                  <a:lnTo>
                    <a:pt x="302" y="3723"/>
                  </a:lnTo>
                  <a:lnTo>
                    <a:pt x="302" y="3723"/>
                  </a:lnTo>
                  <a:cubicBezTo>
                    <a:pt x="148" y="3723"/>
                    <a:pt x="23" y="3598"/>
                    <a:pt x="23" y="3444"/>
                  </a:cubicBezTo>
                  <a:lnTo>
                    <a:pt x="23" y="310"/>
                  </a:lnTo>
                  <a:lnTo>
                    <a:pt x="23" y="310"/>
                  </a:lnTo>
                  <a:cubicBezTo>
                    <a:pt x="23" y="152"/>
                    <a:pt x="152" y="24"/>
                    <a:pt x="310" y="24"/>
                  </a:cubicBezTo>
                  <a:lnTo>
                    <a:pt x="1534" y="24"/>
                  </a:lnTo>
                  <a:lnTo>
                    <a:pt x="1534" y="24"/>
                  </a:lnTo>
                  <a:cubicBezTo>
                    <a:pt x="1697" y="24"/>
                    <a:pt x="1830" y="156"/>
                    <a:pt x="1830" y="320"/>
                  </a:cubicBezTo>
                  <a:lnTo>
                    <a:pt x="1830" y="3460"/>
                  </a:lnTo>
                  <a:close/>
                  <a:moveTo>
                    <a:pt x="1534" y="0"/>
                  </a:moveTo>
                  <a:lnTo>
                    <a:pt x="310" y="0"/>
                  </a:lnTo>
                  <a:lnTo>
                    <a:pt x="310" y="0"/>
                  </a:lnTo>
                  <a:cubicBezTo>
                    <a:pt x="139" y="0"/>
                    <a:pt x="0" y="140"/>
                    <a:pt x="0" y="310"/>
                  </a:cubicBezTo>
                  <a:lnTo>
                    <a:pt x="0" y="3444"/>
                  </a:lnTo>
                  <a:lnTo>
                    <a:pt x="0" y="3444"/>
                  </a:lnTo>
                  <a:cubicBezTo>
                    <a:pt x="0" y="3611"/>
                    <a:pt x="136" y="3746"/>
                    <a:pt x="302" y="3746"/>
                  </a:cubicBezTo>
                  <a:lnTo>
                    <a:pt x="1568" y="3746"/>
                  </a:lnTo>
                  <a:lnTo>
                    <a:pt x="1568" y="3746"/>
                  </a:lnTo>
                  <a:cubicBezTo>
                    <a:pt x="1726" y="3746"/>
                    <a:pt x="1853" y="3618"/>
                    <a:pt x="1853" y="3460"/>
                  </a:cubicBezTo>
                  <a:lnTo>
                    <a:pt x="1853" y="320"/>
                  </a:lnTo>
                  <a:lnTo>
                    <a:pt x="1853" y="320"/>
                  </a:lnTo>
                  <a:cubicBezTo>
                    <a:pt x="1853" y="144"/>
                    <a:pt x="1710" y="0"/>
                    <a:pt x="1534" y="0"/>
                  </a:cubicBezTo>
                  <a:close/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99C474E7-4764-AE2C-385C-B46D5915A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1296" y="3577373"/>
              <a:ext cx="2253029" cy="4610465"/>
            </a:xfrm>
            <a:custGeom>
              <a:avLst/>
              <a:gdLst>
                <a:gd name="T0" fmla="*/ 1511 w 1808"/>
                <a:gd name="T1" fmla="*/ 0 h 3700"/>
                <a:gd name="T2" fmla="*/ 287 w 1808"/>
                <a:gd name="T3" fmla="*/ 0 h 3700"/>
                <a:gd name="T4" fmla="*/ 287 w 1808"/>
                <a:gd name="T5" fmla="*/ 0 h 3700"/>
                <a:gd name="T6" fmla="*/ 0 w 1808"/>
                <a:gd name="T7" fmla="*/ 286 h 3700"/>
                <a:gd name="T8" fmla="*/ 0 w 1808"/>
                <a:gd name="T9" fmla="*/ 3420 h 3700"/>
                <a:gd name="T10" fmla="*/ 0 w 1808"/>
                <a:gd name="T11" fmla="*/ 3420 h 3700"/>
                <a:gd name="T12" fmla="*/ 279 w 1808"/>
                <a:gd name="T13" fmla="*/ 3699 h 3700"/>
                <a:gd name="T14" fmla="*/ 1545 w 1808"/>
                <a:gd name="T15" fmla="*/ 3699 h 3700"/>
                <a:gd name="T16" fmla="*/ 1545 w 1808"/>
                <a:gd name="T17" fmla="*/ 3699 h 3700"/>
                <a:gd name="T18" fmla="*/ 1807 w 1808"/>
                <a:gd name="T19" fmla="*/ 3436 h 3700"/>
                <a:gd name="T20" fmla="*/ 1807 w 1808"/>
                <a:gd name="T21" fmla="*/ 296 h 3700"/>
                <a:gd name="T22" fmla="*/ 1807 w 1808"/>
                <a:gd name="T23" fmla="*/ 296 h 3700"/>
                <a:gd name="T24" fmla="*/ 1511 w 1808"/>
                <a:gd name="T25" fmla="*/ 0 h 3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8" h="3700">
                  <a:moveTo>
                    <a:pt x="1511" y="0"/>
                  </a:moveTo>
                  <a:lnTo>
                    <a:pt x="287" y="0"/>
                  </a:lnTo>
                  <a:lnTo>
                    <a:pt x="287" y="0"/>
                  </a:lnTo>
                  <a:cubicBezTo>
                    <a:pt x="129" y="0"/>
                    <a:pt x="0" y="128"/>
                    <a:pt x="0" y="286"/>
                  </a:cubicBezTo>
                  <a:lnTo>
                    <a:pt x="0" y="3420"/>
                  </a:lnTo>
                  <a:lnTo>
                    <a:pt x="0" y="3420"/>
                  </a:lnTo>
                  <a:cubicBezTo>
                    <a:pt x="0" y="3574"/>
                    <a:pt x="125" y="3699"/>
                    <a:pt x="279" y="3699"/>
                  </a:cubicBezTo>
                  <a:lnTo>
                    <a:pt x="1545" y="3699"/>
                  </a:lnTo>
                  <a:lnTo>
                    <a:pt x="1545" y="3699"/>
                  </a:lnTo>
                  <a:cubicBezTo>
                    <a:pt x="1690" y="3699"/>
                    <a:pt x="1807" y="3581"/>
                    <a:pt x="1807" y="3436"/>
                  </a:cubicBezTo>
                  <a:lnTo>
                    <a:pt x="1807" y="296"/>
                  </a:lnTo>
                  <a:lnTo>
                    <a:pt x="1807" y="296"/>
                  </a:lnTo>
                  <a:cubicBezTo>
                    <a:pt x="1807" y="132"/>
                    <a:pt x="1674" y="0"/>
                    <a:pt x="15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98AF5D7-97D7-47AB-0322-BE7CC847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5707" y="3670791"/>
              <a:ext cx="2049705" cy="4423631"/>
            </a:xfrm>
            <a:custGeom>
              <a:avLst/>
              <a:gdLst>
                <a:gd name="T0" fmla="*/ 1404 w 1646"/>
                <a:gd name="T1" fmla="*/ 0 h 3548"/>
                <a:gd name="T2" fmla="*/ 1189 w 1646"/>
                <a:gd name="T3" fmla="*/ 0 h 3548"/>
                <a:gd name="T4" fmla="*/ 1189 w 1646"/>
                <a:gd name="T5" fmla="*/ 0 h 3548"/>
                <a:gd name="T6" fmla="*/ 1160 w 1646"/>
                <a:gd name="T7" fmla="*/ 29 h 3548"/>
                <a:gd name="T8" fmla="*/ 1160 w 1646"/>
                <a:gd name="T9" fmla="*/ 87 h 3548"/>
                <a:gd name="T10" fmla="*/ 1160 w 1646"/>
                <a:gd name="T11" fmla="*/ 87 h 3548"/>
                <a:gd name="T12" fmla="*/ 1096 w 1646"/>
                <a:gd name="T13" fmla="*/ 151 h 3548"/>
                <a:gd name="T14" fmla="*/ 549 w 1646"/>
                <a:gd name="T15" fmla="*/ 151 h 3548"/>
                <a:gd name="T16" fmla="*/ 549 w 1646"/>
                <a:gd name="T17" fmla="*/ 151 h 3548"/>
                <a:gd name="T18" fmla="*/ 486 w 1646"/>
                <a:gd name="T19" fmla="*/ 87 h 3548"/>
                <a:gd name="T20" fmla="*/ 486 w 1646"/>
                <a:gd name="T21" fmla="*/ 23 h 3548"/>
                <a:gd name="T22" fmla="*/ 486 w 1646"/>
                <a:gd name="T23" fmla="*/ 23 h 3548"/>
                <a:gd name="T24" fmla="*/ 462 w 1646"/>
                <a:gd name="T25" fmla="*/ 0 h 3548"/>
                <a:gd name="T26" fmla="*/ 233 w 1646"/>
                <a:gd name="T27" fmla="*/ 0 h 3548"/>
                <a:gd name="T28" fmla="*/ 233 w 1646"/>
                <a:gd name="T29" fmla="*/ 0 h 3548"/>
                <a:gd name="T30" fmla="*/ 0 w 1646"/>
                <a:gd name="T31" fmla="*/ 232 h 3548"/>
                <a:gd name="T32" fmla="*/ 0 w 1646"/>
                <a:gd name="T33" fmla="*/ 3322 h 3548"/>
                <a:gd name="T34" fmla="*/ 0 w 1646"/>
                <a:gd name="T35" fmla="*/ 3322 h 3548"/>
                <a:gd name="T36" fmla="*/ 225 w 1646"/>
                <a:gd name="T37" fmla="*/ 3547 h 3548"/>
                <a:gd name="T38" fmla="*/ 1436 w 1646"/>
                <a:gd name="T39" fmla="*/ 3547 h 3548"/>
                <a:gd name="T40" fmla="*/ 1436 w 1646"/>
                <a:gd name="T41" fmla="*/ 3547 h 3548"/>
                <a:gd name="T42" fmla="*/ 1645 w 1646"/>
                <a:gd name="T43" fmla="*/ 3337 h 3548"/>
                <a:gd name="T44" fmla="*/ 1645 w 1646"/>
                <a:gd name="T45" fmla="*/ 240 h 3548"/>
                <a:gd name="T46" fmla="*/ 1645 w 1646"/>
                <a:gd name="T47" fmla="*/ 240 h 3548"/>
                <a:gd name="T48" fmla="*/ 1404 w 1646"/>
                <a:gd name="T49" fmla="*/ 0 h 3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6" h="3548">
                  <a:moveTo>
                    <a:pt x="1404" y="0"/>
                  </a:moveTo>
                  <a:lnTo>
                    <a:pt x="1189" y="0"/>
                  </a:lnTo>
                  <a:lnTo>
                    <a:pt x="1189" y="0"/>
                  </a:lnTo>
                  <a:cubicBezTo>
                    <a:pt x="1173" y="0"/>
                    <a:pt x="1160" y="13"/>
                    <a:pt x="1160" y="29"/>
                  </a:cubicBezTo>
                  <a:lnTo>
                    <a:pt x="1160" y="87"/>
                  </a:lnTo>
                  <a:lnTo>
                    <a:pt x="1160" y="87"/>
                  </a:lnTo>
                  <a:cubicBezTo>
                    <a:pt x="1160" y="122"/>
                    <a:pt x="1131" y="151"/>
                    <a:pt x="1096" y="151"/>
                  </a:cubicBezTo>
                  <a:lnTo>
                    <a:pt x="549" y="151"/>
                  </a:lnTo>
                  <a:lnTo>
                    <a:pt x="549" y="151"/>
                  </a:lnTo>
                  <a:cubicBezTo>
                    <a:pt x="515" y="151"/>
                    <a:pt x="486" y="122"/>
                    <a:pt x="486" y="87"/>
                  </a:cubicBezTo>
                  <a:lnTo>
                    <a:pt x="486" y="23"/>
                  </a:lnTo>
                  <a:lnTo>
                    <a:pt x="486" y="23"/>
                  </a:lnTo>
                  <a:cubicBezTo>
                    <a:pt x="486" y="10"/>
                    <a:pt x="476" y="0"/>
                    <a:pt x="462" y="0"/>
                  </a:cubicBezTo>
                  <a:lnTo>
                    <a:pt x="233" y="0"/>
                  </a:lnTo>
                  <a:lnTo>
                    <a:pt x="233" y="0"/>
                  </a:lnTo>
                  <a:cubicBezTo>
                    <a:pt x="104" y="0"/>
                    <a:pt x="0" y="104"/>
                    <a:pt x="0" y="232"/>
                  </a:cubicBezTo>
                  <a:lnTo>
                    <a:pt x="0" y="3322"/>
                  </a:lnTo>
                  <a:lnTo>
                    <a:pt x="0" y="3322"/>
                  </a:lnTo>
                  <a:cubicBezTo>
                    <a:pt x="0" y="3446"/>
                    <a:pt x="101" y="3547"/>
                    <a:pt x="225" y="3547"/>
                  </a:cubicBezTo>
                  <a:lnTo>
                    <a:pt x="1436" y="3547"/>
                  </a:lnTo>
                  <a:lnTo>
                    <a:pt x="1436" y="3547"/>
                  </a:lnTo>
                  <a:cubicBezTo>
                    <a:pt x="1551" y="3547"/>
                    <a:pt x="1645" y="3453"/>
                    <a:pt x="1645" y="3337"/>
                  </a:cubicBezTo>
                  <a:lnTo>
                    <a:pt x="1645" y="240"/>
                  </a:lnTo>
                  <a:lnTo>
                    <a:pt x="1645" y="240"/>
                  </a:lnTo>
                  <a:cubicBezTo>
                    <a:pt x="1645" y="108"/>
                    <a:pt x="1537" y="0"/>
                    <a:pt x="1404" y="0"/>
                  </a:cubicBezTo>
                </a:path>
              </a:pathLst>
            </a:custGeom>
            <a:solidFill>
              <a:srgbClr val="EBD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B0374869-0F27-C149-C4FD-BE0BBB629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4330216"/>
              <a:ext cx="27475" cy="346199"/>
            </a:xfrm>
            <a:custGeom>
              <a:avLst/>
              <a:gdLst>
                <a:gd name="T0" fmla="*/ 0 w 21"/>
                <a:gd name="T1" fmla="*/ 7 h 280"/>
                <a:gd name="T2" fmla="*/ 0 w 21"/>
                <a:gd name="T3" fmla="*/ 273 h 280"/>
                <a:gd name="T4" fmla="*/ 0 w 21"/>
                <a:gd name="T5" fmla="*/ 273 h 280"/>
                <a:gd name="T6" fmla="*/ 6 w 21"/>
                <a:gd name="T7" fmla="*/ 279 h 280"/>
                <a:gd name="T8" fmla="*/ 20 w 21"/>
                <a:gd name="T9" fmla="*/ 279 h 280"/>
                <a:gd name="T10" fmla="*/ 20 w 21"/>
                <a:gd name="T11" fmla="*/ 0 h 280"/>
                <a:gd name="T12" fmla="*/ 6 w 21"/>
                <a:gd name="T13" fmla="*/ 0 h 280"/>
                <a:gd name="T14" fmla="*/ 6 w 21"/>
                <a:gd name="T15" fmla="*/ 0 h 280"/>
                <a:gd name="T16" fmla="*/ 0 w 21"/>
                <a:gd name="T17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0">
                  <a:moveTo>
                    <a:pt x="0" y="7"/>
                  </a:moveTo>
                  <a:lnTo>
                    <a:pt x="0" y="273"/>
                  </a:lnTo>
                  <a:lnTo>
                    <a:pt x="0" y="273"/>
                  </a:lnTo>
                  <a:cubicBezTo>
                    <a:pt x="0" y="277"/>
                    <a:pt x="3" y="279"/>
                    <a:pt x="6" y="279"/>
                  </a:cubicBezTo>
                  <a:lnTo>
                    <a:pt x="20" y="279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DDE565CC-1D08-2A33-A809-44BDA6DE8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105038"/>
              <a:ext cx="27475" cy="274759"/>
            </a:xfrm>
            <a:custGeom>
              <a:avLst/>
              <a:gdLst>
                <a:gd name="T0" fmla="*/ 0 w 21"/>
                <a:gd name="T1" fmla="*/ 7 h 221"/>
                <a:gd name="T2" fmla="*/ 0 w 21"/>
                <a:gd name="T3" fmla="*/ 213 h 221"/>
                <a:gd name="T4" fmla="*/ 0 w 21"/>
                <a:gd name="T5" fmla="*/ 213 h 221"/>
                <a:gd name="T6" fmla="*/ 6 w 21"/>
                <a:gd name="T7" fmla="*/ 220 h 221"/>
                <a:gd name="T8" fmla="*/ 20 w 21"/>
                <a:gd name="T9" fmla="*/ 220 h 221"/>
                <a:gd name="T10" fmla="*/ 20 w 21"/>
                <a:gd name="T11" fmla="*/ 0 h 221"/>
                <a:gd name="T12" fmla="*/ 6 w 21"/>
                <a:gd name="T13" fmla="*/ 0 h 221"/>
                <a:gd name="T14" fmla="*/ 6 w 21"/>
                <a:gd name="T15" fmla="*/ 0 h 221"/>
                <a:gd name="T16" fmla="*/ 0 w 21"/>
                <a:gd name="T17" fmla="*/ 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21">
                  <a:moveTo>
                    <a:pt x="0" y="7"/>
                  </a:moveTo>
                  <a:lnTo>
                    <a:pt x="0" y="213"/>
                  </a:lnTo>
                  <a:lnTo>
                    <a:pt x="0" y="213"/>
                  </a:lnTo>
                  <a:cubicBezTo>
                    <a:pt x="0" y="217"/>
                    <a:pt x="3" y="220"/>
                    <a:pt x="6" y="220"/>
                  </a:cubicBezTo>
                  <a:lnTo>
                    <a:pt x="20" y="220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78F38063-E610-FB38-40E9-C40110379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451234"/>
              <a:ext cx="27475" cy="274759"/>
            </a:xfrm>
            <a:custGeom>
              <a:avLst/>
              <a:gdLst>
                <a:gd name="T0" fmla="*/ 0 w 21"/>
                <a:gd name="T1" fmla="*/ 5 h 219"/>
                <a:gd name="T2" fmla="*/ 0 w 21"/>
                <a:gd name="T3" fmla="*/ 212 h 219"/>
                <a:gd name="T4" fmla="*/ 0 w 21"/>
                <a:gd name="T5" fmla="*/ 212 h 219"/>
                <a:gd name="T6" fmla="*/ 6 w 21"/>
                <a:gd name="T7" fmla="*/ 218 h 219"/>
                <a:gd name="T8" fmla="*/ 20 w 21"/>
                <a:gd name="T9" fmla="*/ 218 h 219"/>
                <a:gd name="T10" fmla="*/ 20 w 21"/>
                <a:gd name="T11" fmla="*/ 0 h 219"/>
                <a:gd name="T12" fmla="*/ 6 w 21"/>
                <a:gd name="T13" fmla="*/ 0 h 219"/>
                <a:gd name="T14" fmla="*/ 6 w 21"/>
                <a:gd name="T15" fmla="*/ 0 h 219"/>
                <a:gd name="T16" fmla="*/ 0 w 21"/>
                <a:gd name="T17" fmla="*/ 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9">
                  <a:moveTo>
                    <a:pt x="0" y="5"/>
                  </a:moveTo>
                  <a:lnTo>
                    <a:pt x="0" y="212"/>
                  </a:lnTo>
                  <a:lnTo>
                    <a:pt x="0" y="212"/>
                  </a:lnTo>
                  <a:cubicBezTo>
                    <a:pt x="0" y="216"/>
                    <a:pt x="3" y="218"/>
                    <a:pt x="6" y="218"/>
                  </a:cubicBezTo>
                  <a:lnTo>
                    <a:pt x="20" y="218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2"/>
                    <a:pt x="0" y="5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BFF3264F-7D4E-58EC-19F8-33FB5CCA2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1802" y="4357693"/>
              <a:ext cx="27475" cy="626451"/>
            </a:xfrm>
            <a:custGeom>
              <a:avLst/>
              <a:gdLst>
                <a:gd name="T0" fmla="*/ 11 w 22"/>
                <a:gd name="T1" fmla="*/ 0 h 503"/>
                <a:gd name="T2" fmla="*/ 0 w 22"/>
                <a:gd name="T3" fmla="*/ 0 h 503"/>
                <a:gd name="T4" fmla="*/ 0 w 22"/>
                <a:gd name="T5" fmla="*/ 502 h 503"/>
                <a:gd name="T6" fmla="*/ 11 w 22"/>
                <a:gd name="T7" fmla="*/ 502 h 503"/>
                <a:gd name="T8" fmla="*/ 11 w 22"/>
                <a:gd name="T9" fmla="*/ 502 h 503"/>
                <a:gd name="T10" fmla="*/ 21 w 22"/>
                <a:gd name="T11" fmla="*/ 492 h 503"/>
                <a:gd name="T12" fmla="*/ 21 w 22"/>
                <a:gd name="T13" fmla="*/ 8 h 503"/>
                <a:gd name="T14" fmla="*/ 21 w 22"/>
                <a:gd name="T15" fmla="*/ 8 h 503"/>
                <a:gd name="T16" fmla="*/ 11 w 22"/>
                <a:gd name="T1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03">
                  <a:moveTo>
                    <a:pt x="11" y="0"/>
                  </a:moveTo>
                  <a:lnTo>
                    <a:pt x="0" y="0"/>
                  </a:lnTo>
                  <a:lnTo>
                    <a:pt x="0" y="502"/>
                  </a:lnTo>
                  <a:lnTo>
                    <a:pt x="11" y="502"/>
                  </a:lnTo>
                  <a:lnTo>
                    <a:pt x="11" y="502"/>
                  </a:lnTo>
                  <a:cubicBezTo>
                    <a:pt x="16" y="502"/>
                    <a:pt x="21" y="497"/>
                    <a:pt x="21" y="492"/>
                  </a:cubicBezTo>
                  <a:lnTo>
                    <a:pt x="21" y="8"/>
                  </a:lnTo>
                  <a:lnTo>
                    <a:pt x="21" y="8"/>
                  </a:ln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</p:grpSp>
      <p:sp>
        <p:nvSpPr>
          <p:cNvPr id="13" name="Picture Placeholder 130">
            <a:extLst>
              <a:ext uri="{FF2B5EF4-FFF2-40B4-BE49-F238E27FC236}">
                <a16:creationId xmlns:a16="http://schemas.microsoft.com/office/drawing/2014/main" id="{C7973B5A-47EF-9524-8206-E5C99B4B17B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836053" y="1011717"/>
            <a:ext cx="4188087" cy="9041597"/>
          </a:xfrm>
          <a:custGeom>
            <a:avLst/>
            <a:gdLst>
              <a:gd name="connsiteX0" fmla="*/ 290146 w 2048458"/>
              <a:gd name="connsiteY0" fmla="*/ 0 h 4422384"/>
              <a:gd name="connsiteX1" fmla="*/ 575312 w 2048458"/>
              <a:gd name="connsiteY1" fmla="*/ 0 h 4422384"/>
              <a:gd name="connsiteX2" fmla="*/ 605198 w 2048458"/>
              <a:gd name="connsiteY2" fmla="*/ 28677 h 4422384"/>
              <a:gd name="connsiteX3" fmla="*/ 605198 w 2048458"/>
              <a:gd name="connsiteY3" fmla="*/ 108472 h 4422384"/>
              <a:gd name="connsiteX4" fmla="*/ 683650 w 2048458"/>
              <a:gd name="connsiteY4" fmla="*/ 188267 h 4422384"/>
              <a:gd name="connsiteX5" fmla="*/ 1364808 w 2048458"/>
              <a:gd name="connsiteY5" fmla="*/ 188267 h 4422384"/>
              <a:gd name="connsiteX6" fmla="*/ 1444506 w 2048458"/>
              <a:gd name="connsiteY6" fmla="*/ 108472 h 4422384"/>
              <a:gd name="connsiteX7" fmla="*/ 1444506 w 2048458"/>
              <a:gd name="connsiteY7" fmla="*/ 36157 h 4422384"/>
              <a:gd name="connsiteX8" fmla="*/ 1480618 w 2048458"/>
              <a:gd name="connsiteY8" fmla="*/ 0 h 4422384"/>
              <a:gd name="connsiteX9" fmla="*/ 1748350 w 2048458"/>
              <a:gd name="connsiteY9" fmla="*/ 0 h 4422384"/>
              <a:gd name="connsiteX10" fmla="*/ 2048458 w 2048458"/>
              <a:gd name="connsiteY10" fmla="*/ 299231 h 4422384"/>
              <a:gd name="connsiteX11" fmla="*/ 2048458 w 2048458"/>
              <a:gd name="connsiteY11" fmla="*/ 4160557 h 4422384"/>
              <a:gd name="connsiteX12" fmla="*/ 1788198 w 2048458"/>
              <a:gd name="connsiteY12" fmla="*/ 4422384 h 4422384"/>
              <a:gd name="connsiteX13" fmla="*/ 280184 w 2048458"/>
              <a:gd name="connsiteY13" fmla="*/ 4422384 h 4422384"/>
              <a:gd name="connsiteX14" fmla="*/ 0 w 2048458"/>
              <a:gd name="connsiteY14" fmla="*/ 4141855 h 4422384"/>
              <a:gd name="connsiteX15" fmla="*/ 0 w 2048458"/>
              <a:gd name="connsiteY15" fmla="*/ 289257 h 4422384"/>
              <a:gd name="connsiteX16" fmla="*/ 290146 w 2048458"/>
              <a:gd name="connsiteY16" fmla="*/ 0 h 44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48458" h="4422384">
                <a:moveTo>
                  <a:pt x="290146" y="0"/>
                </a:moveTo>
                <a:lnTo>
                  <a:pt x="575312" y="0"/>
                </a:lnTo>
                <a:cubicBezTo>
                  <a:pt x="592744" y="0"/>
                  <a:pt x="605198" y="12468"/>
                  <a:pt x="605198" y="28677"/>
                </a:cubicBezTo>
                <a:lnTo>
                  <a:pt x="605198" y="108472"/>
                </a:lnTo>
                <a:cubicBezTo>
                  <a:pt x="605198" y="152109"/>
                  <a:pt x="641310" y="188267"/>
                  <a:pt x="683650" y="188267"/>
                </a:cubicBezTo>
                <a:lnTo>
                  <a:pt x="1364808" y="188267"/>
                </a:lnTo>
                <a:cubicBezTo>
                  <a:pt x="1408392" y="188267"/>
                  <a:pt x="1444506" y="152109"/>
                  <a:pt x="1444506" y="108472"/>
                </a:cubicBezTo>
                <a:lnTo>
                  <a:pt x="1444506" y="36157"/>
                </a:lnTo>
                <a:cubicBezTo>
                  <a:pt x="1444506" y="16209"/>
                  <a:pt x="1460694" y="0"/>
                  <a:pt x="1480618" y="0"/>
                </a:cubicBezTo>
                <a:lnTo>
                  <a:pt x="1748350" y="0"/>
                </a:lnTo>
                <a:cubicBezTo>
                  <a:pt x="1913970" y="0"/>
                  <a:pt x="2048458" y="134654"/>
                  <a:pt x="2048458" y="299231"/>
                </a:cubicBezTo>
                <a:lnTo>
                  <a:pt x="2048458" y="4160557"/>
                </a:lnTo>
                <a:cubicBezTo>
                  <a:pt x="2048458" y="4305186"/>
                  <a:pt x="1931404" y="4422384"/>
                  <a:pt x="1788198" y="4422384"/>
                </a:cubicBezTo>
                <a:lnTo>
                  <a:pt x="280184" y="4422384"/>
                </a:lnTo>
                <a:cubicBezTo>
                  <a:pt x="125770" y="4422384"/>
                  <a:pt x="0" y="4296458"/>
                  <a:pt x="0" y="4141855"/>
                </a:cubicBezTo>
                <a:lnTo>
                  <a:pt x="0" y="289257"/>
                </a:lnTo>
                <a:cubicBezTo>
                  <a:pt x="0" y="129667"/>
                  <a:pt x="129506" y="0"/>
                  <a:pt x="29014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5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9B1A74-6F6B-4D6C-B3E9-830608AEEE3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210040" y="4582646"/>
            <a:ext cx="10230705" cy="5607602"/>
          </a:xfrm>
          <a:custGeom>
            <a:avLst/>
            <a:gdLst>
              <a:gd name="connsiteX0" fmla="*/ 0 w 10230705"/>
              <a:gd name="connsiteY0" fmla="*/ 0 h 5607602"/>
              <a:gd name="connsiteX1" fmla="*/ 10230705 w 10230705"/>
              <a:gd name="connsiteY1" fmla="*/ 0 h 5607602"/>
              <a:gd name="connsiteX2" fmla="*/ 10230705 w 10230705"/>
              <a:gd name="connsiteY2" fmla="*/ 5607602 h 5607602"/>
              <a:gd name="connsiteX3" fmla="*/ 0 w 10230705"/>
              <a:gd name="connsiteY3" fmla="*/ 5607602 h 56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0705" h="5607602">
                <a:moveTo>
                  <a:pt x="0" y="0"/>
                </a:moveTo>
                <a:lnTo>
                  <a:pt x="10230705" y="0"/>
                </a:lnTo>
                <a:lnTo>
                  <a:pt x="10230705" y="5607602"/>
                </a:lnTo>
                <a:lnTo>
                  <a:pt x="0" y="5607602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10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3">
            <a:extLst>
              <a:ext uri="{FF2B5EF4-FFF2-40B4-BE49-F238E27FC236}">
                <a16:creationId xmlns:a16="http://schemas.microsoft.com/office/drawing/2014/main" id="{74F3BB3B-99EB-62A4-8E50-BDE3755124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1"/>
            <a:ext cx="24377650" cy="8926286"/>
          </a:xfrm>
          <a:custGeom>
            <a:avLst/>
            <a:gdLst>
              <a:gd name="connsiteX0" fmla="*/ 0 w 4669668"/>
              <a:gd name="connsiteY0" fmla="*/ 0 h 2559515"/>
              <a:gd name="connsiteX1" fmla="*/ 4669668 w 4669668"/>
              <a:gd name="connsiteY1" fmla="*/ 0 h 2559515"/>
              <a:gd name="connsiteX2" fmla="*/ 4669668 w 4669668"/>
              <a:gd name="connsiteY2" fmla="*/ 2559515 h 2559515"/>
              <a:gd name="connsiteX3" fmla="*/ 0 w 4669668"/>
              <a:gd name="connsiteY3" fmla="*/ 2559515 h 255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668" h="2559515">
                <a:moveTo>
                  <a:pt x="0" y="0"/>
                </a:moveTo>
                <a:lnTo>
                  <a:pt x="4669668" y="0"/>
                </a:lnTo>
                <a:lnTo>
                  <a:pt x="4669668" y="2559515"/>
                </a:lnTo>
                <a:lnTo>
                  <a:pt x="0" y="25595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3">
            <a:extLst>
              <a:ext uri="{FF2B5EF4-FFF2-40B4-BE49-F238E27FC236}">
                <a16:creationId xmlns:a16="http://schemas.microsoft.com/office/drawing/2014/main" id="{215DF4A4-BE44-B032-D1D0-5867DFD11B6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74036" y="0"/>
            <a:ext cx="13903614" cy="13716000"/>
          </a:xfrm>
          <a:custGeom>
            <a:avLst/>
            <a:gdLst>
              <a:gd name="connsiteX0" fmla="*/ 0 w 4669668"/>
              <a:gd name="connsiteY0" fmla="*/ 0 h 2559515"/>
              <a:gd name="connsiteX1" fmla="*/ 4669668 w 4669668"/>
              <a:gd name="connsiteY1" fmla="*/ 0 h 2559515"/>
              <a:gd name="connsiteX2" fmla="*/ 4669668 w 4669668"/>
              <a:gd name="connsiteY2" fmla="*/ 2559515 h 2559515"/>
              <a:gd name="connsiteX3" fmla="*/ 0 w 4669668"/>
              <a:gd name="connsiteY3" fmla="*/ 2559515 h 255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668" h="2559515">
                <a:moveTo>
                  <a:pt x="0" y="0"/>
                </a:moveTo>
                <a:lnTo>
                  <a:pt x="4669668" y="0"/>
                </a:lnTo>
                <a:lnTo>
                  <a:pt x="4669668" y="2559515"/>
                </a:lnTo>
                <a:lnTo>
                  <a:pt x="0" y="25595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6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+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3">
            <a:extLst>
              <a:ext uri="{FF2B5EF4-FFF2-40B4-BE49-F238E27FC236}">
                <a16:creationId xmlns:a16="http://schemas.microsoft.com/office/drawing/2014/main" id="{92839EAD-0265-A314-C5E8-E78EF9CA494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20825" y="762000"/>
            <a:ext cx="7728155" cy="8234516"/>
          </a:xfrm>
          <a:custGeom>
            <a:avLst/>
            <a:gdLst>
              <a:gd name="connsiteX0" fmla="*/ 0 w 4669668"/>
              <a:gd name="connsiteY0" fmla="*/ 0 h 2559515"/>
              <a:gd name="connsiteX1" fmla="*/ 4669668 w 4669668"/>
              <a:gd name="connsiteY1" fmla="*/ 0 h 2559515"/>
              <a:gd name="connsiteX2" fmla="*/ 4669668 w 4669668"/>
              <a:gd name="connsiteY2" fmla="*/ 2559515 h 2559515"/>
              <a:gd name="connsiteX3" fmla="*/ 0 w 4669668"/>
              <a:gd name="connsiteY3" fmla="*/ 2559515 h 255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668" h="2559515">
                <a:moveTo>
                  <a:pt x="0" y="0"/>
                </a:moveTo>
                <a:lnTo>
                  <a:pt x="4669668" y="0"/>
                </a:lnTo>
                <a:lnTo>
                  <a:pt x="4669668" y="2559515"/>
                </a:lnTo>
                <a:lnTo>
                  <a:pt x="0" y="25595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Picture Placeholder 133">
            <a:extLst>
              <a:ext uri="{FF2B5EF4-FFF2-40B4-BE49-F238E27FC236}">
                <a16:creationId xmlns:a16="http://schemas.microsoft.com/office/drawing/2014/main" id="{CB6465F4-11E9-89A3-C808-3148294F36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68077" y="6858000"/>
            <a:ext cx="12257342" cy="5214593"/>
          </a:xfrm>
          <a:custGeom>
            <a:avLst/>
            <a:gdLst>
              <a:gd name="connsiteX0" fmla="*/ 0 w 4669668"/>
              <a:gd name="connsiteY0" fmla="*/ 0 h 2559515"/>
              <a:gd name="connsiteX1" fmla="*/ 4669668 w 4669668"/>
              <a:gd name="connsiteY1" fmla="*/ 0 h 2559515"/>
              <a:gd name="connsiteX2" fmla="*/ 4669668 w 4669668"/>
              <a:gd name="connsiteY2" fmla="*/ 2559515 h 2559515"/>
              <a:gd name="connsiteX3" fmla="*/ 0 w 4669668"/>
              <a:gd name="connsiteY3" fmla="*/ 2559515 h 255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668" h="2559515">
                <a:moveTo>
                  <a:pt x="0" y="0"/>
                </a:moveTo>
                <a:lnTo>
                  <a:pt x="4669668" y="0"/>
                </a:lnTo>
                <a:lnTo>
                  <a:pt x="4669668" y="2559515"/>
                </a:lnTo>
                <a:lnTo>
                  <a:pt x="0" y="25595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+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9">
            <a:extLst>
              <a:ext uri="{FF2B5EF4-FFF2-40B4-BE49-F238E27FC236}">
                <a16:creationId xmlns:a16="http://schemas.microsoft.com/office/drawing/2014/main" id="{BE037E5C-2D45-35B5-AFB0-4D3EF6A25D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648335" y="0"/>
            <a:ext cx="13729315" cy="13716000"/>
          </a:xfrm>
          <a:custGeom>
            <a:avLst/>
            <a:gdLst>
              <a:gd name="connsiteX0" fmla="*/ 0 w 2856252"/>
              <a:gd name="connsiteY0" fmla="*/ 0 h 2850756"/>
              <a:gd name="connsiteX1" fmla="*/ 1837231 w 2856252"/>
              <a:gd name="connsiteY1" fmla="*/ 0 h 2850756"/>
              <a:gd name="connsiteX2" fmla="*/ 2856252 w 2856252"/>
              <a:gd name="connsiteY2" fmla="*/ 1017949 h 2850756"/>
              <a:gd name="connsiteX3" fmla="*/ 2856252 w 2856252"/>
              <a:gd name="connsiteY3" fmla="*/ 2850756 h 2850756"/>
              <a:gd name="connsiteX4" fmla="*/ 1019020 w 2856252"/>
              <a:gd name="connsiteY4" fmla="*/ 2850756 h 2850756"/>
              <a:gd name="connsiteX5" fmla="*/ 0 w 2856252"/>
              <a:gd name="connsiteY5" fmla="*/ 1834053 h 285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6252" h="2850756">
                <a:moveTo>
                  <a:pt x="0" y="0"/>
                </a:moveTo>
                <a:lnTo>
                  <a:pt x="1837231" y="0"/>
                </a:lnTo>
                <a:lnTo>
                  <a:pt x="2856252" y="1017949"/>
                </a:lnTo>
                <a:lnTo>
                  <a:pt x="2856252" y="2850756"/>
                </a:lnTo>
                <a:lnTo>
                  <a:pt x="1019020" y="2850756"/>
                </a:lnTo>
                <a:lnTo>
                  <a:pt x="0" y="183405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8">
            <a:extLst>
              <a:ext uri="{FF2B5EF4-FFF2-40B4-BE49-F238E27FC236}">
                <a16:creationId xmlns:a16="http://schemas.microsoft.com/office/drawing/2014/main" id="{BECFC89F-863F-EEE1-466D-33E34E721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0890" y="762000"/>
            <a:ext cx="9115871" cy="8013890"/>
          </a:xfrm>
          <a:custGeom>
            <a:avLst/>
            <a:gdLst>
              <a:gd name="connsiteX0" fmla="*/ 2068940 w 4136632"/>
              <a:gd name="connsiteY0" fmla="*/ 0 h 3636571"/>
              <a:gd name="connsiteX1" fmla="*/ 4136632 w 4136632"/>
              <a:gd name="connsiteY1" fmla="*/ 2069492 h 3636571"/>
              <a:gd name="connsiteX2" fmla="*/ 4136632 w 4136632"/>
              <a:gd name="connsiteY2" fmla="*/ 3636571 h 3636571"/>
              <a:gd name="connsiteX3" fmla="*/ 0 w 4136632"/>
              <a:gd name="connsiteY3" fmla="*/ 3636571 h 3636571"/>
              <a:gd name="connsiteX4" fmla="*/ 0 w 4136632"/>
              <a:gd name="connsiteY4" fmla="*/ 2069492 h 3636571"/>
              <a:gd name="connsiteX5" fmla="*/ 2068940 w 4136632"/>
              <a:gd name="connsiteY5" fmla="*/ 0 h 363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6632" h="3636571">
                <a:moveTo>
                  <a:pt x="2068940" y="0"/>
                </a:moveTo>
                <a:cubicBezTo>
                  <a:pt x="3210596" y="0"/>
                  <a:pt x="4136632" y="927531"/>
                  <a:pt x="4136632" y="2069492"/>
                </a:cubicBezTo>
                <a:lnTo>
                  <a:pt x="4136632" y="3636571"/>
                </a:lnTo>
                <a:lnTo>
                  <a:pt x="0" y="3636571"/>
                </a:lnTo>
                <a:lnTo>
                  <a:pt x="0" y="2069492"/>
                </a:lnTo>
                <a:cubicBezTo>
                  <a:pt x="0" y="927531"/>
                  <a:pt x="927284" y="0"/>
                  <a:pt x="206894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9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8">
            <a:extLst>
              <a:ext uri="{FF2B5EF4-FFF2-40B4-BE49-F238E27FC236}">
                <a16:creationId xmlns:a16="http://schemas.microsoft.com/office/drawing/2014/main" id="{DB2F5604-24E8-6EFF-624F-9427077C7C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540703" y="781878"/>
            <a:ext cx="3653341" cy="6424278"/>
          </a:xfrm>
          <a:custGeom>
            <a:avLst/>
            <a:gdLst>
              <a:gd name="connsiteX0" fmla="*/ 0 w 3339832"/>
              <a:gd name="connsiteY0" fmla="*/ 0 h 4433376"/>
              <a:gd name="connsiteX1" fmla="*/ 3339832 w 3339832"/>
              <a:gd name="connsiteY1" fmla="*/ 0 h 4433376"/>
              <a:gd name="connsiteX2" fmla="*/ 3339832 w 3339832"/>
              <a:gd name="connsiteY2" fmla="*/ 4433376 h 4433376"/>
              <a:gd name="connsiteX3" fmla="*/ 0 w 3339832"/>
              <a:gd name="connsiteY3" fmla="*/ 4433376 h 443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832" h="4433376">
                <a:moveTo>
                  <a:pt x="0" y="0"/>
                </a:moveTo>
                <a:lnTo>
                  <a:pt x="3339832" y="0"/>
                </a:lnTo>
                <a:lnTo>
                  <a:pt x="3339832" y="4433376"/>
                </a:lnTo>
                <a:lnTo>
                  <a:pt x="0" y="4433376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Picture Placeholder 128">
            <a:extLst>
              <a:ext uri="{FF2B5EF4-FFF2-40B4-BE49-F238E27FC236}">
                <a16:creationId xmlns:a16="http://schemas.microsoft.com/office/drawing/2014/main" id="{B8B551B1-EFAE-4CC5-BE83-AA41CB16F42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30981" y="6529722"/>
            <a:ext cx="3653341" cy="6424278"/>
          </a:xfrm>
          <a:custGeom>
            <a:avLst/>
            <a:gdLst>
              <a:gd name="connsiteX0" fmla="*/ 0 w 3339832"/>
              <a:gd name="connsiteY0" fmla="*/ 0 h 4433376"/>
              <a:gd name="connsiteX1" fmla="*/ 3339832 w 3339832"/>
              <a:gd name="connsiteY1" fmla="*/ 0 h 4433376"/>
              <a:gd name="connsiteX2" fmla="*/ 3339832 w 3339832"/>
              <a:gd name="connsiteY2" fmla="*/ 4433376 h 4433376"/>
              <a:gd name="connsiteX3" fmla="*/ 0 w 3339832"/>
              <a:gd name="connsiteY3" fmla="*/ 4433376 h 443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832" h="4433376">
                <a:moveTo>
                  <a:pt x="0" y="0"/>
                </a:moveTo>
                <a:lnTo>
                  <a:pt x="3339832" y="0"/>
                </a:lnTo>
                <a:lnTo>
                  <a:pt x="3339832" y="4433376"/>
                </a:lnTo>
                <a:lnTo>
                  <a:pt x="0" y="4433376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128">
            <a:extLst>
              <a:ext uri="{FF2B5EF4-FFF2-40B4-BE49-F238E27FC236}">
                <a16:creationId xmlns:a16="http://schemas.microsoft.com/office/drawing/2014/main" id="{DA3AE3D1-E97C-207B-EA08-3D975046B77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3321259" y="781878"/>
            <a:ext cx="3653341" cy="6424278"/>
          </a:xfrm>
          <a:custGeom>
            <a:avLst/>
            <a:gdLst>
              <a:gd name="connsiteX0" fmla="*/ 0 w 3339832"/>
              <a:gd name="connsiteY0" fmla="*/ 0 h 4433376"/>
              <a:gd name="connsiteX1" fmla="*/ 3339832 w 3339832"/>
              <a:gd name="connsiteY1" fmla="*/ 0 h 4433376"/>
              <a:gd name="connsiteX2" fmla="*/ 3339832 w 3339832"/>
              <a:gd name="connsiteY2" fmla="*/ 4433376 h 4433376"/>
              <a:gd name="connsiteX3" fmla="*/ 0 w 3339832"/>
              <a:gd name="connsiteY3" fmla="*/ 4433376 h 443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832" h="4433376">
                <a:moveTo>
                  <a:pt x="0" y="0"/>
                </a:moveTo>
                <a:lnTo>
                  <a:pt x="3339832" y="0"/>
                </a:lnTo>
                <a:lnTo>
                  <a:pt x="3339832" y="4433376"/>
                </a:lnTo>
                <a:lnTo>
                  <a:pt x="0" y="4433376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9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Options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270F1D1D-DC83-10CC-12A7-34A37EBB90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026413" y="3217379"/>
            <a:ext cx="5423999" cy="5413562"/>
          </a:xfrm>
          <a:custGeom>
            <a:avLst/>
            <a:gdLst>
              <a:gd name="connsiteX0" fmla="*/ 0 w 2856252"/>
              <a:gd name="connsiteY0" fmla="*/ 0 h 2850756"/>
              <a:gd name="connsiteX1" fmla="*/ 1837231 w 2856252"/>
              <a:gd name="connsiteY1" fmla="*/ 0 h 2850756"/>
              <a:gd name="connsiteX2" fmla="*/ 2856252 w 2856252"/>
              <a:gd name="connsiteY2" fmla="*/ 1017949 h 2850756"/>
              <a:gd name="connsiteX3" fmla="*/ 2856252 w 2856252"/>
              <a:gd name="connsiteY3" fmla="*/ 2850756 h 2850756"/>
              <a:gd name="connsiteX4" fmla="*/ 1019020 w 2856252"/>
              <a:gd name="connsiteY4" fmla="*/ 2850756 h 2850756"/>
              <a:gd name="connsiteX5" fmla="*/ 0 w 2856252"/>
              <a:gd name="connsiteY5" fmla="*/ 1834053 h 285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6252" h="2850756">
                <a:moveTo>
                  <a:pt x="0" y="0"/>
                </a:moveTo>
                <a:lnTo>
                  <a:pt x="1837231" y="0"/>
                </a:lnTo>
                <a:lnTo>
                  <a:pt x="2856252" y="1017949"/>
                </a:lnTo>
                <a:lnTo>
                  <a:pt x="2856252" y="2850756"/>
                </a:lnTo>
                <a:lnTo>
                  <a:pt x="1019020" y="2850756"/>
                </a:lnTo>
                <a:lnTo>
                  <a:pt x="0" y="183405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39">
            <a:extLst>
              <a:ext uri="{FF2B5EF4-FFF2-40B4-BE49-F238E27FC236}">
                <a16:creationId xmlns:a16="http://schemas.microsoft.com/office/drawing/2014/main" id="{58439A52-9D76-7D05-C642-22F8352F158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76826" y="4639779"/>
            <a:ext cx="5423999" cy="5413562"/>
          </a:xfrm>
          <a:custGeom>
            <a:avLst/>
            <a:gdLst>
              <a:gd name="connsiteX0" fmla="*/ 0 w 2856252"/>
              <a:gd name="connsiteY0" fmla="*/ 0 h 2850756"/>
              <a:gd name="connsiteX1" fmla="*/ 1837231 w 2856252"/>
              <a:gd name="connsiteY1" fmla="*/ 0 h 2850756"/>
              <a:gd name="connsiteX2" fmla="*/ 2856252 w 2856252"/>
              <a:gd name="connsiteY2" fmla="*/ 1017949 h 2850756"/>
              <a:gd name="connsiteX3" fmla="*/ 2856252 w 2856252"/>
              <a:gd name="connsiteY3" fmla="*/ 2850756 h 2850756"/>
              <a:gd name="connsiteX4" fmla="*/ 1019020 w 2856252"/>
              <a:gd name="connsiteY4" fmla="*/ 2850756 h 2850756"/>
              <a:gd name="connsiteX5" fmla="*/ 0 w 2856252"/>
              <a:gd name="connsiteY5" fmla="*/ 1834053 h 285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6252" h="2850756">
                <a:moveTo>
                  <a:pt x="0" y="0"/>
                </a:moveTo>
                <a:lnTo>
                  <a:pt x="1837231" y="0"/>
                </a:lnTo>
                <a:lnTo>
                  <a:pt x="2856252" y="1017949"/>
                </a:lnTo>
                <a:lnTo>
                  <a:pt x="2856252" y="2850756"/>
                </a:lnTo>
                <a:lnTo>
                  <a:pt x="1019020" y="2850756"/>
                </a:lnTo>
                <a:lnTo>
                  <a:pt x="0" y="183405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" name="Picture Placeholder 39">
            <a:extLst>
              <a:ext uri="{FF2B5EF4-FFF2-40B4-BE49-F238E27FC236}">
                <a16:creationId xmlns:a16="http://schemas.microsoft.com/office/drawing/2014/main" id="{28870EC1-DAA8-C851-0A84-5D60C28746F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927237" y="3217379"/>
            <a:ext cx="5423999" cy="5413562"/>
          </a:xfrm>
          <a:custGeom>
            <a:avLst/>
            <a:gdLst>
              <a:gd name="connsiteX0" fmla="*/ 0 w 2856252"/>
              <a:gd name="connsiteY0" fmla="*/ 0 h 2850756"/>
              <a:gd name="connsiteX1" fmla="*/ 1837231 w 2856252"/>
              <a:gd name="connsiteY1" fmla="*/ 0 h 2850756"/>
              <a:gd name="connsiteX2" fmla="*/ 2856252 w 2856252"/>
              <a:gd name="connsiteY2" fmla="*/ 1017949 h 2850756"/>
              <a:gd name="connsiteX3" fmla="*/ 2856252 w 2856252"/>
              <a:gd name="connsiteY3" fmla="*/ 2850756 h 2850756"/>
              <a:gd name="connsiteX4" fmla="*/ 1019020 w 2856252"/>
              <a:gd name="connsiteY4" fmla="*/ 2850756 h 2850756"/>
              <a:gd name="connsiteX5" fmla="*/ 0 w 2856252"/>
              <a:gd name="connsiteY5" fmla="*/ 1834053 h 285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6252" h="2850756">
                <a:moveTo>
                  <a:pt x="0" y="0"/>
                </a:moveTo>
                <a:lnTo>
                  <a:pt x="1837231" y="0"/>
                </a:lnTo>
                <a:lnTo>
                  <a:pt x="2856252" y="1017949"/>
                </a:lnTo>
                <a:lnTo>
                  <a:pt x="2856252" y="2850756"/>
                </a:lnTo>
                <a:lnTo>
                  <a:pt x="1019020" y="2850756"/>
                </a:lnTo>
                <a:lnTo>
                  <a:pt x="0" y="183405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58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Op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1">
            <a:extLst>
              <a:ext uri="{FF2B5EF4-FFF2-40B4-BE49-F238E27FC236}">
                <a16:creationId xmlns:a16="http://schemas.microsoft.com/office/drawing/2014/main" id="{1FBB2AAD-B81C-80C7-366E-8BC75C26D6C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69890" y="3396674"/>
            <a:ext cx="2345128" cy="23451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7" name="Picture Placeholder 51">
            <a:extLst>
              <a:ext uri="{FF2B5EF4-FFF2-40B4-BE49-F238E27FC236}">
                <a16:creationId xmlns:a16="http://schemas.microsoft.com/office/drawing/2014/main" id="{C53423F1-47C7-8C79-0F74-A8CCEC652C9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16261" y="3396674"/>
            <a:ext cx="2345128" cy="23451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8" name="Picture Placeholder 51">
            <a:extLst>
              <a:ext uri="{FF2B5EF4-FFF2-40B4-BE49-F238E27FC236}">
                <a16:creationId xmlns:a16="http://schemas.microsoft.com/office/drawing/2014/main" id="{B96816AB-F799-7CE9-E05C-0A114658A38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7862632" y="3396674"/>
            <a:ext cx="2345128" cy="23451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0" name="Picture Placeholder 51">
            <a:extLst>
              <a:ext uri="{FF2B5EF4-FFF2-40B4-BE49-F238E27FC236}">
                <a16:creationId xmlns:a16="http://schemas.microsoft.com/office/drawing/2014/main" id="{E5B12DED-0544-9531-9471-8FBF665260E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69890" y="8539930"/>
            <a:ext cx="2345128" cy="23451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1" name="Picture Placeholder 51">
            <a:extLst>
              <a:ext uri="{FF2B5EF4-FFF2-40B4-BE49-F238E27FC236}">
                <a16:creationId xmlns:a16="http://schemas.microsoft.com/office/drawing/2014/main" id="{E91EEEFC-6699-7D48-9C75-C404C306CD9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016261" y="8539930"/>
            <a:ext cx="2345128" cy="23451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2" name="Picture Placeholder 51">
            <a:extLst>
              <a:ext uri="{FF2B5EF4-FFF2-40B4-BE49-F238E27FC236}">
                <a16:creationId xmlns:a16="http://schemas.microsoft.com/office/drawing/2014/main" id="{E128CEEB-F44A-0E1A-AE09-F32FDD73B20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7862632" y="8539930"/>
            <a:ext cx="2345128" cy="23451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9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B28AF1-2E2B-22D1-861B-44E96518D0DE}"/>
              </a:ext>
            </a:extLst>
          </p:cNvPr>
          <p:cNvGrpSpPr/>
          <p:nvPr userDrawn="1"/>
        </p:nvGrpSpPr>
        <p:grpSpPr>
          <a:xfrm>
            <a:off x="1520825" y="762000"/>
            <a:ext cx="4819798" cy="9549717"/>
            <a:chOff x="19601840" y="3549898"/>
            <a:chExt cx="2357437" cy="4670913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48C60144-D756-4772-2E61-C68A0058E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3821" y="3549898"/>
              <a:ext cx="2307981" cy="4670913"/>
            </a:xfrm>
            <a:custGeom>
              <a:avLst/>
              <a:gdLst>
                <a:gd name="T0" fmla="*/ 1830 w 1854"/>
                <a:gd name="T1" fmla="*/ 3460 h 3747"/>
                <a:gd name="T2" fmla="*/ 1830 w 1854"/>
                <a:gd name="T3" fmla="*/ 3460 h 3747"/>
                <a:gd name="T4" fmla="*/ 1568 w 1854"/>
                <a:gd name="T5" fmla="*/ 3723 h 3747"/>
                <a:gd name="T6" fmla="*/ 302 w 1854"/>
                <a:gd name="T7" fmla="*/ 3723 h 3747"/>
                <a:gd name="T8" fmla="*/ 302 w 1854"/>
                <a:gd name="T9" fmla="*/ 3723 h 3747"/>
                <a:gd name="T10" fmla="*/ 23 w 1854"/>
                <a:gd name="T11" fmla="*/ 3444 h 3747"/>
                <a:gd name="T12" fmla="*/ 23 w 1854"/>
                <a:gd name="T13" fmla="*/ 310 h 3747"/>
                <a:gd name="T14" fmla="*/ 23 w 1854"/>
                <a:gd name="T15" fmla="*/ 310 h 3747"/>
                <a:gd name="T16" fmla="*/ 310 w 1854"/>
                <a:gd name="T17" fmla="*/ 24 h 3747"/>
                <a:gd name="T18" fmla="*/ 1534 w 1854"/>
                <a:gd name="T19" fmla="*/ 24 h 3747"/>
                <a:gd name="T20" fmla="*/ 1534 w 1854"/>
                <a:gd name="T21" fmla="*/ 24 h 3747"/>
                <a:gd name="T22" fmla="*/ 1830 w 1854"/>
                <a:gd name="T23" fmla="*/ 320 h 3747"/>
                <a:gd name="T24" fmla="*/ 1830 w 1854"/>
                <a:gd name="T25" fmla="*/ 3460 h 3747"/>
                <a:gd name="T26" fmla="*/ 1534 w 1854"/>
                <a:gd name="T27" fmla="*/ 0 h 3747"/>
                <a:gd name="T28" fmla="*/ 310 w 1854"/>
                <a:gd name="T29" fmla="*/ 0 h 3747"/>
                <a:gd name="T30" fmla="*/ 310 w 1854"/>
                <a:gd name="T31" fmla="*/ 0 h 3747"/>
                <a:gd name="T32" fmla="*/ 0 w 1854"/>
                <a:gd name="T33" fmla="*/ 310 h 3747"/>
                <a:gd name="T34" fmla="*/ 0 w 1854"/>
                <a:gd name="T35" fmla="*/ 3444 h 3747"/>
                <a:gd name="T36" fmla="*/ 0 w 1854"/>
                <a:gd name="T37" fmla="*/ 3444 h 3747"/>
                <a:gd name="T38" fmla="*/ 302 w 1854"/>
                <a:gd name="T39" fmla="*/ 3746 h 3747"/>
                <a:gd name="T40" fmla="*/ 1568 w 1854"/>
                <a:gd name="T41" fmla="*/ 3746 h 3747"/>
                <a:gd name="T42" fmla="*/ 1568 w 1854"/>
                <a:gd name="T43" fmla="*/ 3746 h 3747"/>
                <a:gd name="T44" fmla="*/ 1853 w 1854"/>
                <a:gd name="T45" fmla="*/ 3460 h 3747"/>
                <a:gd name="T46" fmla="*/ 1853 w 1854"/>
                <a:gd name="T47" fmla="*/ 320 h 3747"/>
                <a:gd name="T48" fmla="*/ 1853 w 1854"/>
                <a:gd name="T49" fmla="*/ 320 h 3747"/>
                <a:gd name="T50" fmla="*/ 1534 w 1854"/>
                <a:gd name="T51" fmla="*/ 0 h 3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54" h="3747">
                  <a:moveTo>
                    <a:pt x="1830" y="3460"/>
                  </a:moveTo>
                  <a:lnTo>
                    <a:pt x="1830" y="3460"/>
                  </a:lnTo>
                  <a:cubicBezTo>
                    <a:pt x="1830" y="3605"/>
                    <a:pt x="1713" y="3723"/>
                    <a:pt x="1568" y="3723"/>
                  </a:cubicBezTo>
                  <a:lnTo>
                    <a:pt x="302" y="3723"/>
                  </a:lnTo>
                  <a:lnTo>
                    <a:pt x="302" y="3723"/>
                  </a:lnTo>
                  <a:cubicBezTo>
                    <a:pt x="148" y="3723"/>
                    <a:pt x="23" y="3598"/>
                    <a:pt x="23" y="3444"/>
                  </a:cubicBezTo>
                  <a:lnTo>
                    <a:pt x="23" y="310"/>
                  </a:lnTo>
                  <a:lnTo>
                    <a:pt x="23" y="310"/>
                  </a:lnTo>
                  <a:cubicBezTo>
                    <a:pt x="23" y="152"/>
                    <a:pt x="152" y="24"/>
                    <a:pt x="310" y="24"/>
                  </a:cubicBezTo>
                  <a:lnTo>
                    <a:pt x="1534" y="24"/>
                  </a:lnTo>
                  <a:lnTo>
                    <a:pt x="1534" y="24"/>
                  </a:lnTo>
                  <a:cubicBezTo>
                    <a:pt x="1697" y="24"/>
                    <a:pt x="1830" y="156"/>
                    <a:pt x="1830" y="320"/>
                  </a:cubicBezTo>
                  <a:lnTo>
                    <a:pt x="1830" y="3460"/>
                  </a:lnTo>
                  <a:close/>
                  <a:moveTo>
                    <a:pt x="1534" y="0"/>
                  </a:moveTo>
                  <a:lnTo>
                    <a:pt x="310" y="0"/>
                  </a:lnTo>
                  <a:lnTo>
                    <a:pt x="310" y="0"/>
                  </a:lnTo>
                  <a:cubicBezTo>
                    <a:pt x="139" y="0"/>
                    <a:pt x="0" y="140"/>
                    <a:pt x="0" y="310"/>
                  </a:cubicBezTo>
                  <a:lnTo>
                    <a:pt x="0" y="3444"/>
                  </a:lnTo>
                  <a:lnTo>
                    <a:pt x="0" y="3444"/>
                  </a:lnTo>
                  <a:cubicBezTo>
                    <a:pt x="0" y="3611"/>
                    <a:pt x="136" y="3746"/>
                    <a:pt x="302" y="3746"/>
                  </a:cubicBezTo>
                  <a:lnTo>
                    <a:pt x="1568" y="3746"/>
                  </a:lnTo>
                  <a:lnTo>
                    <a:pt x="1568" y="3746"/>
                  </a:lnTo>
                  <a:cubicBezTo>
                    <a:pt x="1726" y="3746"/>
                    <a:pt x="1853" y="3618"/>
                    <a:pt x="1853" y="3460"/>
                  </a:cubicBezTo>
                  <a:lnTo>
                    <a:pt x="1853" y="320"/>
                  </a:lnTo>
                  <a:lnTo>
                    <a:pt x="1853" y="320"/>
                  </a:lnTo>
                  <a:cubicBezTo>
                    <a:pt x="1853" y="144"/>
                    <a:pt x="1710" y="0"/>
                    <a:pt x="1534" y="0"/>
                  </a:cubicBezTo>
                  <a:close/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99C474E7-4764-AE2C-385C-B46D5915A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1296" y="3577373"/>
              <a:ext cx="2253029" cy="4610465"/>
            </a:xfrm>
            <a:custGeom>
              <a:avLst/>
              <a:gdLst>
                <a:gd name="T0" fmla="*/ 1511 w 1808"/>
                <a:gd name="T1" fmla="*/ 0 h 3700"/>
                <a:gd name="T2" fmla="*/ 287 w 1808"/>
                <a:gd name="T3" fmla="*/ 0 h 3700"/>
                <a:gd name="T4" fmla="*/ 287 w 1808"/>
                <a:gd name="T5" fmla="*/ 0 h 3700"/>
                <a:gd name="T6" fmla="*/ 0 w 1808"/>
                <a:gd name="T7" fmla="*/ 286 h 3700"/>
                <a:gd name="T8" fmla="*/ 0 w 1808"/>
                <a:gd name="T9" fmla="*/ 3420 h 3700"/>
                <a:gd name="T10" fmla="*/ 0 w 1808"/>
                <a:gd name="T11" fmla="*/ 3420 h 3700"/>
                <a:gd name="T12" fmla="*/ 279 w 1808"/>
                <a:gd name="T13" fmla="*/ 3699 h 3700"/>
                <a:gd name="T14" fmla="*/ 1545 w 1808"/>
                <a:gd name="T15" fmla="*/ 3699 h 3700"/>
                <a:gd name="T16" fmla="*/ 1545 w 1808"/>
                <a:gd name="T17" fmla="*/ 3699 h 3700"/>
                <a:gd name="T18" fmla="*/ 1807 w 1808"/>
                <a:gd name="T19" fmla="*/ 3436 h 3700"/>
                <a:gd name="T20" fmla="*/ 1807 w 1808"/>
                <a:gd name="T21" fmla="*/ 296 h 3700"/>
                <a:gd name="T22" fmla="*/ 1807 w 1808"/>
                <a:gd name="T23" fmla="*/ 296 h 3700"/>
                <a:gd name="T24" fmla="*/ 1511 w 1808"/>
                <a:gd name="T25" fmla="*/ 0 h 3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8" h="3700">
                  <a:moveTo>
                    <a:pt x="1511" y="0"/>
                  </a:moveTo>
                  <a:lnTo>
                    <a:pt x="287" y="0"/>
                  </a:lnTo>
                  <a:lnTo>
                    <a:pt x="287" y="0"/>
                  </a:lnTo>
                  <a:cubicBezTo>
                    <a:pt x="129" y="0"/>
                    <a:pt x="0" y="128"/>
                    <a:pt x="0" y="286"/>
                  </a:cubicBezTo>
                  <a:lnTo>
                    <a:pt x="0" y="3420"/>
                  </a:lnTo>
                  <a:lnTo>
                    <a:pt x="0" y="3420"/>
                  </a:lnTo>
                  <a:cubicBezTo>
                    <a:pt x="0" y="3574"/>
                    <a:pt x="125" y="3699"/>
                    <a:pt x="279" y="3699"/>
                  </a:cubicBezTo>
                  <a:lnTo>
                    <a:pt x="1545" y="3699"/>
                  </a:lnTo>
                  <a:lnTo>
                    <a:pt x="1545" y="3699"/>
                  </a:lnTo>
                  <a:cubicBezTo>
                    <a:pt x="1690" y="3699"/>
                    <a:pt x="1807" y="3581"/>
                    <a:pt x="1807" y="3436"/>
                  </a:cubicBezTo>
                  <a:lnTo>
                    <a:pt x="1807" y="296"/>
                  </a:lnTo>
                  <a:lnTo>
                    <a:pt x="1807" y="296"/>
                  </a:lnTo>
                  <a:cubicBezTo>
                    <a:pt x="1807" y="132"/>
                    <a:pt x="1674" y="0"/>
                    <a:pt x="15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98AF5D7-97D7-47AB-0322-BE7CC847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5707" y="3670791"/>
              <a:ext cx="2049705" cy="4423631"/>
            </a:xfrm>
            <a:custGeom>
              <a:avLst/>
              <a:gdLst>
                <a:gd name="T0" fmla="*/ 1404 w 1646"/>
                <a:gd name="T1" fmla="*/ 0 h 3548"/>
                <a:gd name="T2" fmla="*/ 1189 w 1646"/>
                <a:gd name="T3" fmla="*/ 0 h 3548"/>
                <a:gd name="T4" fmla="*/ 1189 w 1646"/>
                <a:gd name="T5" fmla="*/ 0 h 3548"/>
                <a:gd name="T6" fmla="*/ 1160 w 1646"/>
                <a:gd name="T7" fmla="*/ 29 h 3548"/>
                <a:gd name="T8" fmla="*/ 1160 w 1646"/>
                <a:gd name="T9" fmla="*/ 87 h 3548"/>
                <a:gd name="T10" fmla="*/ 1160 w 1646"/>
                <a:gd name="T11" fmla="*/ 87 h 3548"/>
                <a:gd name="T12" fmla="*/ 1096 w 1646"/>
                <a:gd name="T13" fmla="*/ 151 h 3548"/>
                <a:gd name="T14" fmla="*/ 549 w 1646"/>
                <a:gd name="T15" fmla="*/ 151 h 3548"/>
                <a:gd name="T16" fmla="*/ 549 w 1646"/>
                <a:gd name="T17" fmla="*/ 151 h 3548"/>
                <a:gd name="T18" fmla="*/ 486 w 1646"/>
                <a:gd name="T19" fmla="*/ 87 h 3548"/>
                <a:gd name="T20" fmla="*/ 486 w 1646"/>
                <a:gd name="T21" fmla="*/ 23 h 3548"/>
                <a:gd name="T22" fmla="*/ 486 w 1646"/>
                <a:gd name="T23" fmla="*/ 23 h 3548"/>
                <a:gd name="T24" fmla="*/ 462 w 1646"/>
                <a:gd name="T25" fmla="*/ 0 h 3548"/>
                <a:gd name="T26" fmla="*/ 233 w 1646"/>
                <a:gd name="T27" fmla="*/ 0 h 3548"/>
                <a:gd name="T28" fmla="*/ 233 w 1646"/>
                <a:gd name="T29" fmla="*/ 0 h 3548"/>
                <a:gd name="T30" fmla="*/ 0 w 1646"/>
                <a:gd name="T31" fmla="*/ 232 h 3548"/>
                <a:gd name="T32" fmla="*/ 0 w 1646"/>
                <a:gd name="T33" fmla="*/ 3322 h 3548"/>
                <a:gd name="T34" fmla="*/ 0 w 1646"/>
                <a:gd name="T35" fmla="*/ 3322 h 3548"/>
                <a:gd name="T36" fmla="*/ 225 w 1646"/>
                <a:gd name="T37" fmla="*/ 3547 h 3548"/>
                <a:gd name="T38" fmla="*/ 1436 w 1646"/>
                <a:gd name="T39" fmla="*/ 3547 h 3548"/>
                <a:gd name="T40" fmla="*/ 1436 w 1646"/>
                <a:gd name="T41" fmla="*/ 3547 h 3548"/>
                <a:gd name="T42" fmla="*/ 1645 w 1646"/>
                <a:gd name="T43" fmla="*/ 3337 h 3548"/>
                <a:gd name="T44" fmla="*/ 1645 w 1646"/>
                <a:gd name="T45" fmla="*/ 240 h 3548"/>
                <a:gd name="T46" fmla="*/ 1645 w 1646"/>
                <a:gd name="T47" fmla="*/ 240 h 3548"/>
                <a:gd name="T48" fmla="*/ 1404 w 1646"/>
                <a:gd name="T49" fmla="*/ 0 h 3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6" h="3548">
                  <a:moveTo>
                    <a:pt x="1404" y="0"/>
                  </a:moveTo>
                  <a:lnTo>
                    <a:pt x="1189" y="0"/>
                  </a:lnTo>
                  <a:lnTo>
                    <a:pt x="1189" y="0"/>
                  </a:lnTo>
                  <a:cubicBezTo>
                    <a:pt x="1173" y="0"/>
                    <a:pt x="1160" y="13"/>
                    <a:pt x="1160" y="29"/>
                  </a:cubicBezTo>
                  <a:lnTo>
                    <a:pt x="1160" y="87"/>
                  </a:lnTo>
                  <a:lnTo>
                    <a:pt x="1160" y="87"/>
                  </a:lnTo>
                  <a:cubicBezTo>
                    <a:pt x="1160" y="122"/>
                    <a:pt x="1131" y="151"/>
                    <a:pt x="1096" y="151"/>
                  </a:cubicBezTo>
                  <a:lnTo>
                    <a:pt x="549" y="151"/>
                  </a:lnTo>
                  <a:lnTo>
                    <a:pt x="549" y="151"/>
                  </a:lnTo>
                  <a:cubicBezTo>
                    <a:pt x="515" y="151"/>
                    <a:pt x="486" y="122"/>
                    <a:pt x="486" y="87"/>
                  </a:cubicBezTo>
                  <a:lnTo>
                    <a:pt x="486" y="23"/>
                  </a:lnTo>
                  <a:lnTo>
                    <a:pt x="486" y="23"/>
                  </a:lnTo>
                  <a:cubicBezTo>
                    <a:pt x="486" y="10"/>
                    <a:pt x="476" y="0"/>
                    <a:pt x="462" y="0"/>
                  </a:cubicBezTo>
                  <a:lnTo>
                    <a:pt x="233" y="0"/>
                  </a:lnTo>
                  <a:lnTo>
                    <a:pt x="233" y="0"/>
                  </a:lnTo>
                  <a:cubicBezTo>
                    <a:pt x="104" y="0"/>
                    <a:pt x="0" y="104"/>
                    <a:pt x="0" y="232"/>
                  </a:cubicBezTo>
                  <a:lnTo>
                    <a:pt x="0" y="3322"/>
                  </a:lnTo>
                  <a:lnTo>
                    <a:pt x="0" y="3322"/>
                  </a:lnTo>
                  <a:cubicBezTo>
                    <a:pt x="0" y="3446"/>
                    <a:pt x="101" y="3547"/>
                    <a:pt x="225" y="3547"/>
                  </a:cubicBezTo>
                  <a:lnTo>
                    <a:pt x="1436" y="3547"/>
                  </a:lnTo>
                  <a:lnTo>
                    <a:pt x="1436" y="3547"/>
                  </a:lnTo>
                  <a:cubicBezTo>
                    <a:pt x="1551" y="3547"/>
                    <a:pt x="1645" y="3453"/>
                    <a:pt x="1645" y="3337"/>
                  </a:cubicBezTo>
                  <a:lnTo>
                    <a:pt x="1645" y="240"/>
                  </a:lnTo>
                  <a:lnTo>
                    <a:pt x="1645" y="240"/>
                  </a:lnTo>
                  <a:cubicBezTo>
                    <a:pt x="1645" y="108"/>
                    <a:pt x="1537" y="0"/>
                    <a:pt x="1404" y="0"/>
                  </a:cubicBezTo>
                </a:path>
              </a:pathLst>
            </a:custGeom>
            <a:solidFill>
              <a:srgbClr val="EBD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B0374869-0F27-C149-C4FD-BE0BBB629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4330216"/>
              <a:ext cx="27475" cy="346199"/>
            </a:xfrm>
            <a:custGeom>
              <a:avLst/>
              <a:gdLst>
                <a:gd name="T0" fmla="*/ 0 w 21"/>
                <a:gd name="T1" fmla="*/ 7 h 280"/>
                <a:gd name="T2" fmla="*/ 0 w 21"/>
                <a:gd name="T3" fmla="*/ 273 h 280"/>
                <a:gd name="T4" fmla="*/ 0 w 21"/>
                <a:gd name="T5" fmla="*/ 273 h 280"/>
                <a:gd name="T6" fmla="*/ 6 w 21"/>
                <a:gd name="T7" fmla="*/ 279 h 280"/>
                <a:gd name="T8" fmla="*/ 20 w 21"/>
                <a:gd name="T9" fmla="*/ 279 h 280"/>
                <a:gd name="T10" fmla="*/ 20 w 21"/>
                <a:gd name="T11" fmla="*/ 0 h 280"/>
                <a:gd name="T12" fmla="*/ 6 w 21"/>
                <a:gd name="T13" fmla="*/ 0 h 280"/>
                <a:gd name="T14" fmla="*/ 6 w 21"/>
                <a:gd name="T15" fmla="*/ 0 h 280"/>
                <a:gd name="T16" fmla="*/ 0 w 21"/>
                <a:gd name="T17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0">
                  <a:moveTo>
                    <a:pt x="0" y="7"/>
                  </a:moveTo>
                  <a:lnTo>
                    <a:pt x="0" y="273"/>
                  </a:lnTo>
                  <a:lnTo>
                    <a:pt x="0" y="273"/>
                  </a:lnTo>
                  <a:cubicBezTo>
                    <a:pt x="0" y="277"/>
                    <a:pt x="3" y="279"/>
                    <a:pt x="6" y="279"/>
                  </a:cubicBezTo>
                  <a:lnTo>
                    <a:pt x="20" y="279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DDE565CC-1D08-2A33-A809-44BDA6DE8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105038"/>
              <a:ext cx="27475" cy="274759"/>
            </a:xfrm>
            <a:custGeom>
              <a:avLst/>
              <a:gdLst>
                <a:gd name="T0" fmla="*/ 0 w 21"/>
                <a:gd name="T1" fmla="*/ 7 h 221"/>
                <a:gd name="T2" fmla="*/ 0 w 21"/>
                <a:gd name="T3" fmla="*/ 213 h 221"/>
                <a:gd name="T4" fmla="*/ 0 w 21"/>
                <a:gd name="T5" fmla="*/ 213 h 221"/>
                <a:gd name="T6" fmla="*/ 6 w 21"/>
                <a:gd name="T7" fmla="*/ 220 h 221"/>
                <a:gd name="T8" fmla="*/ 20 w 21"/>
                <a:gd name="T9" fmla="*/ 220 h 221"/>
                <a:gd name="T10" fmla="*/ 20 w 21"/>
                <a:gd name="T11" fmla="*/ 0 h 221"/>
                <a:gd name="T12" fmla="*/ 6 w 21"/>
                <a:gd name="T13" fmla="*/ 0 h 221"/>
                <a:gd name="T14" fmla="*/ 6 w 21"/>
                <a:gd name="T15" fmla="*/ 0 h 221"/>
                <a:gd name="T16" fmla="*/ 0 w 21"/>
                <a:gd name="T17" fmla="*/ 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21">
                  <a:moveTo>
                    <a:pt x="0" y="7"/>
                  </a:moveTo>
                  <a:lnTo>
                    <a:pt x="0" y="213"/>
                  </a:lnTo>
                  <a:lnTo>
                    <a:pt x="0" y="213"/>
                  </a:lnTo>
                  <a:cubicBezTo>
                    <a:pt x="0" y="217"/>
                    <a:pt x="3" y="220"/>
                    <a:pt x="6" y="220"/>
                  </a:cubicBezTo>
                  <a:lnTo>
                    <a:pt x="20" y="220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78F38063-E610-FB38-40E9-C40110379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451234"/>
              <a:ext cx="27475" cy="274759"/>
            </a:xfrm>
            <a:custGeom>
              <a:avLst/>
              <a:gdLst>
                <a:gd name="T0" fmla="*/ 0 w 21"/>
                <a:gd name="T1" fmla="*/ 5 h 219"/>
                <a:gd name="T2" fmla="*/ 0 w 21"/>
                <a:gd name="T3" fmla="*/ 212 h 219"/>
                <a:gd name="T4" fmla="*/ 0 w 21"/>
                <a:gd name="T5" fmla="*/ 212 h 219"/>
                <a:gd name="T6" fmla="*/ 6 w 21"/>
                <a:gd name="T7" fmla="*/ 218 h 219"/>
                <a:gd name="T8" fmla="*/ 20 w 21"/>
                <a:gd name="T9" fmla="*/ 218 h 219"/>
                <a:gd name="T10" fmla="*/ 20 w 21"/>
                <a:gd name="T11" fmla="*/ 0 h 219"/>
                <a:gd name="T12" fmla="*/ 6 w 21"/>
                <a:gd name="T13" fmla="*/ 0 h 219"/>
                <a:gd name="T14" fmla="*/ 6 w 21"/>
                <a:gd name="T15" fmla="*/ 0 h 219"/>
                <a:gd name="T16" fmla="*/ 0 w 21"/>
                <a:gd name="T17" fmla="*/ 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9">
                  <a:moveTo>
                    <a:pt x="0" y="5"/>
                  </a:moveTo>
                  <a:lnTo>
                    <a:pt x="0" y="212"/>
                  </a:lnTo>
                  <a:lnTo>
                    <a:pt x="0" y="212"/>
                  </a:lnTo>
                  <a:cubicBezTo>
                    <a:pt x="0" y="216"/>
                    <a:pt x="3" y="218"/>
                    <a:pt x="6" y="218"/>
                  </a:cubicBezTo>
                  <a:lnTo>
                    <a:pt x="20" y="218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2"/>
                    <a:pt x="0" y="5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BFF3264F-7D4E-58EC-19F8-33FB5CCA2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1802" y="4357693"/>
              <a:ext cx="27475" cy="626451"/>
            </a:xfrm>
            <a:custGeom>
              <a:avLst/>
              <a:gdLst>
                <a:gd name="T0" fmla="*/ 11 w 22"/>
                <a:gd name="T1" fmla="*/ 0 h 503"/>
                <a:gd name="T2" fmla="*/ 0 w 22"/>
                <a:gd name="T3" fmla="*/ 0 h 503"/>
                <a:gd name="T4" fmla="*/ 0 w 22"/>
                <a:gd name="T5" fmla="*/ 502 h 503"/>
                <a:gd name="T6" fmla="*/ 11 w 22"/>
                <a:gd name="T7" fmla="*/ 502 h 503"/>
                <a:gd name="T8" fmla="*/ 11 w 22"/>
                <a:gd name="T9" fmla="*/ 502 h 503"/>
                <a:gd name="T10" fmla="*/ 21 w 22"/>
                <a:gd name="T11" fmla="*/ 492 h 503"/>
                <a:gd name="T12" fmla="*/ 21 w 22"/>
                <a:gd name="T13" fmla="*/ 8 h 503"/>
                <a:gd name="T14" fmla="*/ 21 w 22"/>
                <a:gd name="T15" fmla="*/ 8 h 503"/>
                <a:gd name="T16" fmla="*/ 11 w 22"/>
                <a:gd name="T1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03">
                  <a:moveTo>
                    <a:pt x="11" y="0"/>
                  </a:moveTo>
                  <a:lnTo>
                    <a:pt x="0" y="0"/>
                  </a:lnTo>
                  <a:lnTo>
                    <a:pt x="0" y="502"/>
                  </a:lnTo>
                  <a:lnTo>
                    <a:pt x="11" y="502"/>
                  </a:lnTo>
                  <a:lnTo>
                    <a:pt x="11" y="502"/>
                  </a:lnTo>
                  <a:cubicBezTo>
                    <a:pt x="16" y="502"/>
                    <a:pt x="21" y="497"/>
                    <a:pt x="21" y="492"/>
                  </a:cubicBezTo>
                  <a:lnTo>
                    <a:pt x="21" y="8"/>
                  </a:lnTo>
                  <a:lnTo>
                    <a:pt x="21" y="8"/>
                  </a:ln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</p:grpSp>
      <p:sp>
        <p:nvSpPr>
          <p:cNvPr id="13" name="Picture Placeholder 130">
            <a:extLst>
              <a:ext uri="{FF2B5EF4-FFF2-40B4-BE49-F238E27FC236}">
                <a16:creationId xmlns:a16="http://schemas.microsoft.com/office/drawing/2014/main" id="{C7973B5A-47EF-9524-8206-E5C99B4B17B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836053" y="1011717"/>
            <a:ext cx="4188087" cy="9041597"/>
          </a:xfrm>
          <a:custGeom>
            <a:avLst/>
            <a:gdLst>
              <a:gd name="connsiteX0" fmla="*/ 290146 w 2048458"/>
              <a:gd name="connsiteY0" fmla="*/ 0 h 4422384"/>
              <a:gd name="connsiteX1" fmla="*/ 575312 w 2048458"/>
              <a:gd name="connsiteY1" fmla="*/ 0 h 4422384"/>
              <a:gd name="connsiteX2" fmla="*/ 605198 w 2048458"/>
              <a:gd name="connsiteY2" fmla="*/ 28677 h 4422384"/>
              <a:gd name="connsiteX3" fmla="*/ 605198 w 2048458"/>
              <a:gd name="connsiteY3" fmla="*/ 108472 h 4422384"/>
              <a:gd name="connsiteX4" fmla="*/ 683650 w 2048458"/>
              <a:gd name="connsiteY4" fmla="*/ 188267 h 4422384"/>
              <a:gd name="connsiteX5" fmla="*/ 1364808 w 2048458"/>
              <a:gd name="connsiteY5" fmla="*/ 188267 h 4422384"/>
              <a:gd name="connsiteX6" fmla="*/ 1444506 w 2048458"/>
              <a:gd name="connsiteY6" fmla="*/ 108472 h 4422384"/>
              <a:gd name="connsiteX7" fmla="*/ 1444506 w 2048458"/>
              <a:gd name="connsiteY7" fmla="*/ 36157 h 4422384"/>
              <a:gd name="connsiteX8" fmla="*/ 1480618 w 2048458"/>
              <a:gd name="connsiteY8" fmla="*/ 0 h 4422384"/>
              <a:gd name="connsiteX9" fmla="*/ 1748350 w 2048458"/>
              <a:gd name="connsiteY9" fmla="*/ 0 h 4422384"/>
              <a:gd name="connsiteX10" fmla="*/ 2048458 w 2048458"/>
              <a:gd name="connsiteY10" fmla="*/ 299231 h 4422384"/>
              <a:gd name="connsiteX11" fmla="*/ 2048458 w 2048458"/>
              <a:gd name="connsiteY11" fmla="*/ 4160557 h 4422384"/>
              <a:gd name="connsiteX12" fmla="*/ 1788198 w 2048458"/>
              <a:gd name="connsiteY12" fmla="*/ 4422384 h 4422384"/>
              <a:gd name="connsiteX13" fmla="*/ 280184 w 2048458"/>
              <a:gd name="connsiteY13" fmla="*/ 4422384 h 4422384"/>
              <a:gd name="connsiteX14" fmla="*/ 0 w 2048458"/>
              <a:gd name="connsiteY14" fmla="*/ 4141855 h 4422384"/>
              <a:gd name="connsiteX15" fmla="*/ 0 w 2048458"/>
              <a:gd name="connsiteY15" fmla="*/ 289257 h 4422384"/>
              <a:gd name="connsiteX16" fmla="*/ 290146 w 2048458"/>
              <a:gd name="connsiteY16" fmla="*/ 0 h 44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48458" h="4422384">
                <a:moveTo>
                  <a:pt x="290146" y="0"/>
                </a:moveTo>
                <a:lnTo>
                  <a:pt x="575312" y="0"/>
                </a:lnTo>
                <a:cubicBezTo>
                  <a:pt x="592744" y="0"/>
                  <a:pt x="605198" y="12468"/>
                  <a:pt x="605198" y="28677"/>
                </a:cubicBezTo>
                <a:lnTo>
                  <a:pt x="605198" y="108472"/>
                </a:lnTo>
                <a:cubicBezTo>
                  <a:pt x="605198" y="152109"/>
                  <a:pt x="641310" y="188267"/>
                  <a:pt x="683650" y="188267"/>
                </a:cubicBezTo>
                <a:lnTo>
                  <a:pt x="1364808" y="188267"/>
                </a:lnTo>
                <a:cubicBezTo>
                  <a:pt x="1408392" y="188267"/>
                  <a:pt x="1444506" y="152109"/>
                  <a:pt x="1444506" y="108472"/>
                </a:cubicBezTo>
                <a:lnTo>
                  <a:pt x="1444506" y="36157"/>
                </a:lnTo>
                <a:cubicBezTo>
                  <a:pt x="1444506" y="16209"/>
                  <a:pt x="1460694" y="0"/>
                  <a:pt x="1480618" y="0"/>
                </a:cubicBezTo>
                <a:lnTo>
                  <a:pt x="1748350" y="0"/>
                </a:lnTo>
                <a:cubicBezTo>
                  <a:pt x="1913970" y="0"/>
                  <a:pt x="2048458" y="134654"/>
                  <a:pt x="2048458" y="299231"/>
                </a:cubicBezTo>
                <a:lnTo>
                  <a:pt x="2048458" y="4160557"/>
                </a:lnTo>
                <a:cubicBezTo>
                  <a:pt x="2048458" y="4305186"/>
                  <a:pt x="1931404" y="4422384"/>
                  <a:pt x="1788198" y="4422384"/>
                </a:cubicBezTo>
                <a:lnTo>
                  <a:pt x="280184" y="4422384"/>
                </a:lnTo>
                <a:cubicBezTo>
                  <a:pt x="125770" y="4422384"/>
                  <a:pt x="0" y="4296458"/>
                  <a:pt x="0" y="4141855"/>
                </a:cubicBezTo>
                <a:lnTo>
                  <a:pt x="0" y="289257"/>
                </a:lnTo>
                <a:cubicBezTo>
                  <a:pt x="0" y="129667"/>
                  <a:pt x="129506" y="0"/>
                  <a:pt x="29014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EDC05350-C8B2-F8D8-3165-D0DF3FE229B2}"/>
              </a:ext>
            </a:extLst>
          </p:cNvPr>
          <p:cNvGrpSpPr/>
          <p:nvPr userDrawn="1"/>
        </p:nvGrpSpPr>
        <p:grpSpPr>
          <a:xfrm>
            <a:off x="7683605" y="3461657"/>
            <a:ext cx="4819798" cy="9549717"/>
            <a:chOff x="19601840" y="3549898"/>
            <a:chExt cx="2357437" cy="4670913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809E9873-37E2-ED0E-E101-11C50072E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3821" y="3549898"/>
              <a:ext cx="2307981" cy="4670913"/>
            </a:xfrm>
            <a:custGeom>
              <a:avLst/>
              <a:gdLst>
                <a:gd name="T0" fmla="*/ 1830 w 1854"/>
                <a:gd name="T1" fmla="*/ 3460 h 3747"/>
                <a:gd name="T2" fmla="*/ 1830 w 1854"/>
                <a:gd name="T3" fmla="*/ 3460 h 3747"/>
                <a:gd name="T4" fmla="*/ 1568 w 1854"/>
                <a:gd name="T5" fmla="*/ 3723 h 3747"/>
                <a:gd name="T6" fmla="*/ 302 w 1854"/>
                <a:gd name="T7" fmla="*/ 3723 h 3747"/>
                <a:gd name="T8" fmla="*/ 302 w 1854"/>
                <a:gd name="T9" fmla="*/ 3723 h 3747"/>
                <a:gd name="T10" fmla="*/ 23 w 1854"/>
                <a:gd name="T11" fmla="*/ 3444 h 3747"/>
                <a:gd name="T12" fmla="*/ 23 w 1854"/>
                <a:gd name="T13" fmla="*/ 310 h 3747"/>
                <a:gd name="T14" fmla="*/ 23 w 1854"/>
                <a:gd name="T15" fmla="*/ 310 h 3747"/>
                <a:gd name="T16" fmla="*/ 310 w 1854"/>
                <a:gd name="T17" fmla="*/ 24 h 3747"/>
                <a:gd name="T18" fmla="*/ 1534 w 1854"/>
                <a:gd name="T19" fmla="*/ 24 h 3747"/>
                <a:gd name="T20" fmla="*/ 1534 w 1854"/>
                <a:gd name="T21" fmla="*/ 24 h 3747"/>
                <a:gd name="T22" fmla="*/ 1830 w 1854"/>
                <a:gd name="T23" fmla="*/ 320 h 3747"/>
                <a:gd name="T24" fmla="*/ 1830 w 1854"/>
                <a:gd name="T25" fmla="*/ 3460 h 3747"/>
                <a:gd name="T26" fmla="*/ 1534 w 1854"/>
                <a:gd name="T27" fmla="*/ 0 h 3747"/>
                <a:gd name="T28" fmla="*/ 310 w 1854"/>
                <a:gd name="T29" fmla="*/ 0 h 3747"/>
                <a:gd name="T30" fmla="*/ 310 w 1854"/>
                <a:gd name="T31" fmla="*/ 0 h 3747"/>
                <a:gd name="T32" fmla="*/ 0 w 1854"/>
                <a:gd name="T33" fmla="*/ 310 h 3747"/>
                <a:gd name="T34" fmla="*/ 0 w 1854"/>
                <a:gd name="T35" fmla="*/ 3444 h 3747"/>
                <a:gd name="T36" fmla="*/ 0 w 1854"/>
                <a:gd name="T37" fmla="*/ 3444 h 3747"/>
                <a:gd name="T38" fmla="*/ 302 w 1854"/>
                <a:gd name="T39" fmla="*/ 3746 h 3747"/>
                <a:gd name="T40" fmla="*/ 1568 w 1854"/>
                <a:gd name="T41" fmla="*/ 3746 h 3747"/>
                <a:gd name="T42" fmla="*/ 1568 w 1854"/>
                <a:gd name="T43" fmla="*/ 3746 h 3747"/>
                <a:gd name="T44" fmla="*/ 1853 w 1854"/>
                <a:gd name="T45" fmla="*/ 3460 h 3747"/>
                <a:gd name="T46" fmla="*/ 1853 w 1854"/>
                <a:gd name="T47" fmla="*/ 320 h 3747"/>
                <a:gd name="T48" fmla="*/ 1853 w 1854"/>
                <a:gd name="T49" fmla="*/ 320 h 3747"/>
                <a:gd name="T50" fmla="*/ 1534 w 1854"/>
                <a:gd name="T51" fmla="*/ 0 h 3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54" h="3747">
                  <a:moveTo>
                    <a:pt x="1830" y="3460"/>
                  </a:moveTo>
                  <a:lnTo>
                    <a:pt x="1830" y="3460"/>
                  </a:lnTo>
                  <a:cubicBezTo>
                    <a:pt x="1830" y="3605"/>
                    <a:pt x="1713" y="3723"/>
                    <a:pt x="1568" y="3723"/>
                  </a:cubicBezTo>
                  <a:lnTo>
                    <a:pt x="302" y="3723"/>
                  </a:lnTo>
                  <a:lnTo>
                    <a:pt x="302" y="3723"/>
                  </a:lnTo>
                  <a:cubicBezTo>
                    <a:pt x="148" y="3723"/>
                    <a:pt x="23" y="3598"/>
                    <a:pt x="23" y="3444"/>
                  </a:cubicBezTo>
                  <a:lnTo>
                    <a:pt x="23" y="310"/>
                  </a:lnTo>
                  <a:lnTo>
                    <a:pt x="23" y="310"/>
                  </a:lnTo>
                  <a:cubicBezTo>
                    <a:pt x="23" y="152"/>
                    <a:pt x="152" y="24"/>
                    <a:pt x="310" y="24"/>
                  </a:cubicBezTo>
                  <a:lnTo>
                    <a:pt x="1534" y="24"/>
                  </a:lnTo>
                  <a:lnTo>
                    <a:pt x="1534" y="24"/>
                  </a:lnTo>
                  <a:cubicBezTo>
                    <a:pt x="1697" y="24"/>
                    <a:pt x="1830" y="156"/>
                    <a:pt x="1830" y="320"/>
                  </a:cubicBezTo>
                  <a:lnTo>
                    <a:pt x="1830" y="3460"/>
                  </a:lnTo>
                  <a:close/>
                  <a:moveTo>
                    <a:pt x="1534" y="0"/>
                  </a:moveTo>
                  <a:lnTo>
                    <a:pt x="310" y="0"/>
                  </a:lnTo>
                  <a:lnTo>
                    <a:pt x="310" y="0"/>
                  </a:lnTo>
                  <a:cubicBezTo>
                    <a:pt x="139" y="0"/>
                    <a:pt x="0" y="140"/>
                    <a:pt x="0" y="310"/>
                  </a:cubicBezTo>
                  <a:lnTo>
                    <a:pt x="0" y="3444"/>
                  </a:lnTo>
                  <a:lnTo>
                    <a:pt x="0" y="3444"/>
                  </a:lnTo>
                  <a:cubicBezTo>
                    <a:pt x="0" y="3611"/>
                    <a:pt x="136" y="3746"/>
                    <a:pt x="302" y="3746"/>
                  </a:cubicBezTo>
                  <a:lnTo>
                    <a:pt x="1568" y="3746"/>
                  </a:lnTo>
                  <a:lnTo>
                    <a:pt x="1568" y="3746"/>
                  </a:lnTo>
                  <a:cubicBezTo>
                    <a:pt x="1726" y="3746"/>
                    <a:pt x="1853" y="3618"/>
                    <a:pt x="1853" y="3460"/>
                  </a:cubicBezTo>
                  <a:lnTo>
                    <a:pt x="1853" y="320"/>
                  </a:lnTo>
                  <a:lnTo>
                    <a:pt x="1853" y="320"/>
                  </a:lnTo>
                  <a:cubicBezTo>
                    <a:pt x="1853" y="144"/>
                    <a:pt x="1710" y="0"/>
                    <a:pt x="1534" y="0"/>
                  </a:cubicBezTo>
                  <a:close/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12461588-E26D-3DB3-3F56-48007F273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1296" y="3577373"/>
              <a:ext cx="2253029" cy="4610465"/>
            </a:xfrm>
            <a:custGeom>
              <a:avLst/>
              <a:gdLst>
                <a:gd name="T0" fmla="*/ 1511 w 1808"/>
                <a:gd name="T1" fmla="*/ 0 h 3700"/>
                <a:gd name="T2" fmla="*/ 287 w 1808"/>
                <a:gd name="T3" fmla="*/ 0 h 3700"/>
                <a:gd name="T4" fmla="*/ 287 w 1808"/>
                <a:gd name="T5" fmla="*/ 0 h 3700"/>
                <a:gd name="T6" fmla="*/ 0 w 1808"/>
                <a:gd name="T7" fmla="*/ 286 h 3700"/>
                <a:gd name="T8" fmla="*/ 0 w 1808"/>
                <a:gd name="T9" fmla="*/ 3420 h 3700"/>
                <a:gd name="T10" fmla="*/ 0 w 1808"/>
                <a:gd name="T11" fmla="*/ 3420 h 3700"/>
                <a:gd name="T12" fmla="*/ 279 w 1808"/>
                <a:gd name="T13" fmla="*/ 3699 h 3700"/>
                <a:gd name="T14" fmla="*/ 1545 w 1808"/>
                <a:gd name="T15" fmla="*/ 3699 h 3700"/>
                <a:gd name="T16" fmla="*/ 1545 w 1808"/>
                <a:gd name="T17" fmla="*/ 3699 h 3700"/>
                <a:gd name="T18" fmla="*/ 1807 w 1808"/>
                <a:gd name="T19" fmla="*/ 3436 h 3700"/>
                <a:gd name="T20" fmla="*/ 1807 w 1808"/>
                <a:gd name="T21" fmla="*/ 296 h 3700"/>
                <a:gd name="T22" fmla="*/ 1807 w 1808"/>
                <a:gd name="T23" fmla="*/ 296 h 3700"/>
                <a:gd name="T24" fmla="*/ 1511 w 1808"/>
                <a:gd name="T25" fmla="*/ 0 h 3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8" h="3700">
                  <a:moveTo>
                    <a:pt x="1511" y="0"/>
                  </a:moveTo>
                  <a:lnTo>
                    <a:pt x="287" y="0"/>
                  </a:lnTo>
                  <a:lnTo>
                    <a:pt x="287" y="0"/>
                  </a:lnTo>
                  <a:cubicBezTo>
                    <a:pt x="129" y="0"/>
                    <a:pt x="0" y="128"/>
                    <a:pt x="0" y="286"/>
                  </a:cubicBezTo>
                  <a:lnTo>
                    <a:pt x="0" y="3420"/>
                  </a:lnTo>
                  <a:lnTo>
                    <a:pt x="0" y="3420"/>
                  </a:lnTo>
                  <a:cubicBezTo>
                    <a:pt x="0" y="3574"/>
                    <a:pt x="125" y="3699"/>
                    <a:pt x="279" y="3699"/>
                  </a:cubicBezTo>
                  <a:lnTo>
                    <a:pt x="1545" y="3699"/>
                  </a:lnTo>
                  <a:lnTo>
                    <a:pt x="1545" y="3699"/>
                  </a:lnTo>
                  <a:cubicBezTo>
                    <a:pt x="1690" y="3699"/>
                    <a:pt x="1807" y="3581"/>
                    <a:pt x="1807" y="3436"/>
                  </a:cubicBezTo>
                  <a:lnTo>
                    <a:pt x="1807" y="296"/>
                  </a:lnTo>
                  <a:lnTo>
                    <a:pt x="1807" y="296"/>
                  </a:lnTo>
                  <a:cubicBezTo>
                    <a:pt x="1807" y="132"/>
                    <a:pt x="1674" y="0"/>
                    <a:pt x="15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8FA914C-87AD-46DF-E153-D45202D4F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5707" y="3670791"/>
              <a:ext cx="2049705" cy="4423631"/>
            </a:xfrm>
            <a:custGeom>
              <a:avLst/>
              <a:gdLst>
                <a:gd name="T0" fmla="*/ 1404 w 1646"/>
                <a:gd name="T1" fmla="*/ 0 h 3548"/>
                <a:gd name="T2" fmla="*/ 1189 w 1646"/>
                <a:gd name="T3" fmla="*/ 0 h 3548"/>
                <a:gd name="T4" fmla="*/ 1189 w 1646"/>
                <a:gd name="T5" fmla="*/ 0 h 3548"/>
                <a:gd name="T6" fmla="*/ 1160 w 1646"/>
                <a:gd name="T7" fmla="*/ 29 h 3548"/>
                <a:gd name="T8" fmla="*/ 1160 w 1646"/>
                <a:gd name="T9" fmla="*/ 87 h 3548"/>
                <a:gd name="T10" fmla="*/ 1160 w 1646"/>
                <a:gd name="T11" fmla="*/ 87 h 3548"/>
                <a:gd name="T12" fmla="*/ 1096 w 1646"/>
                <a:gd name="T13" fmla="*/ 151 h 3548"/>
                <a:gd name="T14" fmla="*/ 549 w 1646"/>
                <a:gd name="T15" fmla="*/ 151 h 3548"/>
                <a:gd name="T16" fmla="*/ 549 w 1646"/>
                <a:gd name="T17" fmla="*/ 151 h 3548"/>
                <a:gd name="T18" fmla="*/ 486 w 1646"/>
                <a:gd name="T19" fmla="*/ 87 h 3548"/>
                <a:gd name="T20" fmla="*/ 486 w 1646"/>
                <a:gd name="T21" fmla="*/ 23 h 3548"/>
                <a:gd name="T22" fmla="*/ 486 w 1646"/>
                <a:gd name="T23" fmla="*/ 23 h 3548"/>
                <a:gd name="T24" fmla="*/ 462 w 1646"/>
                <a:gd name="T25" fmla="*/ 0 h 3548"/>
                <a:gd name="T26" fmla="*/ 233 w 1646"/>
                <a:gd name="T27" fmla="*/ 0 h 3548"/>
                <a:gd name="T28" fmla="*/ 233 w 1646"/>
                <a:gd name="T29" fmla="*/ 0 h 3548"/>
                <a:gd name="T30" fmla="*/ 0 w 1646"/>
                <a:gd name="T31" fmla="*/ 232 h 3548"/>
                <a:gd name="T32" fmla="*/ 0 w 1646"/>
                <a:gd name="T33" fmla="*/ 3322 h 3548"/>
                <a:gd name="T34" fmla="*/ 0 w 1646"/>
                <a:gd name="T35" fmla="*/ 3322 h 3548"/>
                <a:gd name="T36" fmla="*/ 225 w 1646"/>
                <a:gd name="T37" fmla="*/ 3547 h 3548"/>
                <a:gd name="T38" fmla="*/ 1436 w 1646"/>
                <a:gd name="T39" fmla="*/ 3547 h 3548"/>
                <a:gd name="T40" fmla="*/ 1436 w 1646"/>
                <a:gd name="T41" fmla="*/ 3547 h 3548"/>
                <a:gd name="T42" fmla="*/ 1645 w 1646"/>
                <a:gd name="T43" fmla="*/ 3337 h 3548"/>
                <a:gd name="T44" fmla="*/ 1645 w 1646"/>
                <a:gd name="T45" fmla="*/ 240 h 3548"/>
                <a:gd name="T46" fmla="*/ 1645 w 1646"/>
                <a:gd name="T47" fmla="*/ 240 h 3548"/>
                <a:gd name="T48" fmla="*/ 1404 w 1646"/>
                <a:gd name="T49" fmla="*/ 0 h 3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6" h="3548">
                  <a:moveTo>
                    <a:pt x="1404" y="0"/>
                  </a:moveTo>
                  <a:lnTo>
                    <a:pt x="1189" y="0"/>
                  </a:lnTo>
                  <a:lnTo>
                    <a:pt x="1189" y="0"/>
                  </a:lnTo>
                  <a:cubicBezTo>
                    <a:pt x="1173" y="0"/>
                    <a:pt x="1160" y="13"/>
                    <a:pt x="1160" y="29"/>
                  </a:cubicBezTo>
                  <a:lnTo>
                    <a:pt x="1160" y="87"/>
                  </a:lnTo>
                  <a:lnTo>
                    <a:pt x="1160" y="87"/>
                  </a:lnTo>
                  <a:cubicBezTo>
                    <a:pt x="1160" y="122"/>
                    <a:pt x="1131" y="151"/>
                    <a:pt x="1096" y="151"/>
                  </a:cubicBezTo>
                  <a:lnTo>
                    <a:pt x="549" y="151"/>
                  </a:lnTo>
                  <a:lnTo>
                    <a:pt x="549" y="151"/>
                  </a:lnTo>
                  <a:cubicBezTo>
                    <a:pt x="515" y="151"/>
                    <a:pt x="486" y="122"/>
                    <a:pt x="486" y="87"/>
                  </a:cubicBezTo>
                  <a:lnTo>
                    <a:pt x="486" y="23"/>
                  </a:lnTo>
                  <a:lnTo>
                    <a:pt x="486" y="23"/>
                  </a:lnTo>
                  <a:cubicBezTo>
                    <a:pt x="486" y="10"/>
                    <a:pt x="476" y="0"/>
                    <a:pt x="462" y="0"/>
                  </a:cubicBezTo>
                  <a:lnTo>
                    <a:pt x="233" y="0"/>
                  </a:lnTo>
                  <a:lnTo>
                    <a:pt x="233" y="0"/>
                  </a:lnTo>
                  <a:cubicBezTo>
                    <a:pt x="104" y="0"/>
                    <a:pt x="0" y="104"/>
                    <a:pt x="0" y="232"/>
                  </a:cubicBezTo>
                  <a:lnTo>
                    <a:pt x="0" y="3322"/>
                  </a:lnTo>
                  <a:lnTo>
                    <a:pt x="0" y="3322"/>
                  </a:lnTo>
                  <a:cubicBezTo>
                    <a:pt x="0" y="3446"/>
                    <a:pt x="101" y="3547"/>
                    <a:pt x="225" y="3547"/>
                  </a:cubicBezTo>
                  <a:lnTo>
                    <a:pt x="1436" y="3547"/>
                  </a:lnTo>
                  <a:lnTo>
                    <a:pt x="1436" y="3547"/>
                  </a:lnTo>
                  <a:cubicBezTo>
                    <a:pt x="1551" y="3547"/>
                    <a:pt x="1645" y="3453"/>
                    <a:pt x="1645" y="3337"/>
                  </a:cubicBezTo>
                  <a:lnTo>
                    <a:pt x="1645" y="240"/>
                  </a:lnTo>
                  <a:lnTo>
                    <a:pt x="1645" y="240"/>
                  </a:lnTo>
                  <a:cubicBezTo>
                    <a:pt x="1645" y="108"/>
                    <a:pt x="1537" y="0"/>
                    <a:pt x="1404" y="0"/>
                  </a:cubicBezTo>
                </a:path>
              </a:pathLst>
            </a:custGeom>
            <a:solidFill>
              <a:srgbClr val="EBD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A1518C2C-9FC0-BD33-A2AE-E633E2C79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4330216"/>
              <a:ext cx="27475" cy="346199"/>
            </a:xfrm>
            <a:custGeom>
              <a:avLst/>
              <a:gdLst>
                <a:gd name="T0" fmla="*/ 0 w 21"/>
                <a:gd name="T1" fmla="*/ 7 h 280"/>
                <a:gd name="T2" fmla="*/ 0 w 21"/>
                <a:gd name="T3" fmla="*/ 273 h 280"/>
                <a:gd name="T4" fmla="*/ 0 w 21"/>
                <a:gd name="T5" fmla="*/ 273 h 280"/>
                <a:gd name="T6" fmla="*/ 6 w 21"/>
                <a:gd name="T7" fmla="*/ 279 h 280"/>
                <a:gd name="T8" fmla="*/ 20 w 21"/>
                <a:gd name="T9" fmla="*/ 279 h 280"/>
                <a:gd name="T10" fmla="*/ 20 w 21"/>
                <a:gd name="T11" fmla="*/ 0 h 280"/>
                <a:gd name="T12" fmla="*/ 6 w 21"/>
                <a:gd name="T13" fmla="*/ 0 h 280"/>
                <a:gd name="T14" fmla="*/ 6 w 21"/>
                <a:gd name="T15" fmla="*/ 0 h 280"/>
                <a:gd name="T16" fmla="*/ 0 w 21"/>
                <a:gd name="T17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0">
                  <a:moveTo>
                    <a:pt x="0" y="7"/>
                  </a:moveTo>
                  <a:lnTo>
                    <a:pt x="0" y="273"/>
                  </a:lnTo>
                  <a:lnTo>
                    <a:pt x="0" y="273"/>
                  </a:lnTo>
                  <a:cubicBezTo>
                    <a:pt x="0" y="277"/>
                    <a:pt x="3" y="279"/>
                    <a:pt x="6" y="279"/>
                  </a:cubicBezTo>
                  <a:lnTo>
                    <a:pt x="20" y="279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DD9EB008-E8A0-BC1A-E5CE-C1798B4EF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105038"/>
              <a:ext cx="27475" cy="274759"/>
            </a:xfrm>
            <a:custGeom>
              <a:avLst/>
              <a:gdLst>
                <a:gd name="T0" fmla="*/ 0 w 21"/>
                <a:gd name="T1" fmla="*/ 7 h 221"/>
                <a:gd name="T2" fmla="*/ 0 w 21"/>
                <a:gd name="T3" fmla="*/ 213 h 221"/>
                <a:gd name="T4" fmla="*/ 0 w 21"/>
                <a:gd name="T5" fmla="*/ 213 h 221"/>
                <a:gd name="T6" fmla="*/ 6 w 21"/>
                <a:gd name="T7" fmla="*/ 220 h 221"/>
                <a:gd name="T8" fmla="*/ 20 w 21"/>
                <a:gd name="T9" fmla="*/ 220 h 221"/>
                <a:gd name="T10" fmla="*/ 20 w 21"/>
                <a:gd name="T11" fmla="*/ 0 h 221"/>
                <a:gd name="T12" fmla="*/ 6 w 21"/>
                <a:gd name="T13" fmla="*/ 0 h 221"/>
                <a:gd name="T14" fmla="*/ 6 w 21"/>
                <a:gd name="T15" fmla="*/ 0 h 221"/>
                <a:gd name="T16" fmla="*/ 0 w 21"/>
                <a:gd name="T17" fmla="*/ 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21">
                  <a:moveTo>
                    <a:pt x="0" y="7"/>
                  </a:moveTo>
                  <a:lnTo>
                    <a:pt x="0" y="213"/>
                  </a:lnTo>
                  <a:lnTo>
                    <a:pt x="0" y="213"/>
                  </a:lnTo>
                  <a:cubicBezTo>
                    <a:pt x="0" y="217"/>
                    <a:pt x="3" y="220"/>
                    <a:pt x="6" y="220"/>
                  </a:cubicBezTo>
                  <a:lnTo>
                    <a:pt x="20" y="220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625288F8-27BA-5FBD-F940-A619E0155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451234"/>
              <a:ext cx="27475" cy="274759"/>
            </a:xfrm>
            <a:custGeom>
              <a:avLst/>
              <a:gdLst>
                <a:gd name="T0" fmla="*/ 0 w 21"/>
                <a:gd name="T1" fmla="*/ 5 h 219"/>
                <a:gd name="T2" fmla="*/ 0 w 21"/>
                <a:gd name="T3" fmla="*/ 212 h 219"/>
                <a:gd name="T4" fmla="*/ 0 w 21"/>
                <a:gd name="T5" fmla="*/ 212 h 219"/>
                <a:gd name="T6" fmla="*/ 6 w 21"/>
                <a:gd name="T7" fmla="*/ 218 h 219"/>
                <a:gd name="T8" fmla="*/ 20 w 21"/>
                <a:gd name="T9" fmla="*/ 218 h 219"/>
                <a:gd name="T10" fmla="*/ 20 w 21"/>
                <a:gd name="T11" fmla="*/ 0 h 219"/>
                <a:gd name="T12" fmla="*/ 6 w 21"/>
                <a:gd name="T13" fmla="*/ 0 h 219"/>
                <a:gd name="T14" fmla="*/ 6 w 21"/>
                <a:gd name="T15" fmla="*/ 0 h 219"/>
                <a:gd name="T16" fmla="*/ 0 w 21"/>
                <a:gd name="T17" fmla="*/ 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9">
                  <a:moveTo>
                    <a:pt x="0" y="5"/>
                  </a:moveTo>
                  <a:lnTo>
                    <a:pt x="0" y="212"/>
                  </a:lnTo>
                  <a:lnTo>
                    <a:pt x="0" y="212"/>
                  </a:lnTo>
                  <a:cubicBezTo>
                    <a:pt x="0" y="216"/>
                    <a:pt x="3" y="218"/>
                    <a:pt x="6" y="218"/>
                  </a:cubicBezTo>
                  <a:lnTo>
                    <a:pt x="20" y="218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2"/>
                    <a:pt x="0" y="5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CC70FE54-4E43-C4CF-C2BC-82C2347DA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1802" y="4357693"/>
              <a:ext cx="27475" cy="626451"/>
            </a:xfrm>
            <a:custGeom>
              <a:avLst/>
              <a:gdLst>
                <a:gd name="T0" fmla="*/ 11 w 22"/>
                <a:gd name="T1" fmla="*/ 0 h 503"/>
                <a:gd name="T2" fmla="*/ 0 w 22"/>
                <a:gd name="T3" fmla="*/ 0 h 503"/>
                <a:gd name="T4" fmla="*/ 0 w 22"/>
                <a:gd name="T5" fmla="*/ 502 h 503"/>
                <a:gd name="T6" fmla="*/ 11 w 22"/>
                <a:gd name="T7" fmla="*/ 502 h 503"/>
                <a:gd name="T8" fmla="*/ 11 w 22"/>
                <a:gd name="T9" fmla="*/ 502 h 503"/>
                <a:gd name="T10" fmla="*/ 21 w 22"/>
                <a:gd name="T11" fmla="*/ 492 h 503"/>
                <a:gd name="T12" fmla="*/ 21 w 22"/>
                <a:gd name="T13" fmla="*/ 8 h 503"/>
                <a:gd name="T14" fmla="*/ 21 w 22"/>
                <a:gd name="T15" fmla="*/ 8 h 503"/>
                <a:gd name="T16" fmla="*/ 11 w 22"/>
                <a:gd name="T1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03">
                  <a:moveTo>
                    <a:pt x="11" y="0"/>
                  </a:moveTo>
                  <a:lnTo>
                    <a:pt x="0" y="0"/>
                  </a:lnTo>
                  <a:lnTo>
                    <a:pt x="0" y="502"/>
                  </a:lnTo>
                  <a:lnTo>
                    <a:pt x="11" y="502"/>
                  </a:lnTo>
                  <a:lnTo>
                    <a:pt x="11" y="502"/>
                  </a:lnTo>
                  <a:cubicBezTo>
                    <a:pt x="16" y="502"/>
                    <a:pt x="21" y="497"/>
                    <a:pt x="21" y="492"/>
                  </a:cubicBezTo>
                  <a:lnTo>
                    <a:pt x="21" y="8"/>
                  </a:lnTo>
                  <a:lnTo>
                    <a:pt x="21" y="8"/>
                  </a:ln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>
                <a:latin typeface="Lato Light" panose="020F0302020204030203" pitchFamily="34" charset="0"/>
              </a:endParaRPr>
            </a:p>
          </p:txBody>
        </p:sp>
      </p:grpSp>
      <p:sp>
        <p:nvSpPr>
          <p:cNvPr id="19" name="Picture Placeholder 130">
            <a:extLst>
              <a:ext uri="{FF2B5EF4-FFF2-40B4-BE49-F238E27FC236}">
                <a16:creationId xmlns:a16="http://schemas.microsoft.com/office/drawing/2014/main" id="{22078A92-BE98-2C59-8CA9-40874BBFF1E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000738" y="3709469"/>
            <a:ext cx="4188087" cy="9041597"/>
          </a:xfrm>
          <a:custGeom>
            <a:avLst/>
            <a:gdLst>
              <a:gd name="connsiteX0" fmla="*/ 290146 w 2048458"/>
              <a:gd name="connsiteY0" fmla="*/ 0 h 4422384"/>
              <a:gd name="connsiteX1" fmla="*/ 575312 w 2048458"/>
              <a:gd name="connsiteY1" fmla="*/ 0 h 4422384"/>
              <a:gd name="connsiteX2" fmla="*/ 605198 w 2048458"/>
              <a:gd name="connsiteY2" fmla="*/ 28677 h 4422384"/>
              <a:gd name="connsiteX3" fmla="*/ 605198 w 2048458"/>
              <a:gd name="connsiteY3" fmla="*/ 108472 h 4422384"/>
              <a:gd name="connsiteX4" fmla="*/ 683650 w 2048458"/>
              <a:gd name="connsiteY4" fmla="*/ 188267 h 4422384"/>
              <a:gd name="connsiteX5" fmla="*/ 1364808 w 2048458"/>
              <a:gd name="connsiteY5" fmla="*/ 188267 h 4422384"/>
              <a:gd name="connsiteX6" fmla="*/ 1444506 w 2048458"/>
              <a:gd name="connsiteY6" fmla="*/ 108472 h 4422384"/>
              <a:gd name="connsiteX7" fmla="*/ 1444506 w 2048458"/>
              <a:gd name="connsiteY7" fmla="*/ 36157 h 4422384"/>
              <a:gd name="connsiteX8" fmla="*/ 1480618 w 2048458"/>
              <a:gd name="connsiteY8" fmla="*/ 0 h 4422384"/>
              <a:gd name="connsiteX9" fmla="*/ 1748350 w 2048458"/>
              <a:gd name="connsiteY9" fmla="*/ 0 h 4422384"/>
              <a:gd name="connsiteX10" fmla="*/ 2048458 w 2048458"/>
              <a:gd name="connsiteY10" fmla="*/ 299231 h 4422384"/>
              <a:gd name="connsiteX11" fmla="*/ 2048458 w 2048458"/>
              <a:gd name="connsiteY11" fmla="*/ 4160557 h 4422384"/>
              <a:gd name="connsiteX12" fmla="*/ 1788198 w 2048458"/>
              <a:gd name="connsiteY12" fmla="*/ 4422384 h 4422384"/>
              <a:gd name="connsiteX13" fmla="*/ 280184 w 2048458"/>
              <a:gd name="connsiteY13" fmla="*/ 4422384 h 4422384"/>
              <a:gd name="connsiteX14" fmla="*/ 0 w 2048458"/>
              <a:gd name="connsiteY14" fmla="*/ 4141855 h 4422384"/>
              <a:gd name="connsiteX15" fmla="*/ 0 w 2048458"/>
              <a:gd name="connsiteY15" fmla="*/ 289257 h 4422384"/>
              <a:gd name="connsiteX16" fmla="*/ 290146 w 2048458"/>
              <a:gd name="connsiteY16" fmla="*/ 0 h 44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48458" h="4422384">
                <a:moveTo>
                  <a:pt x="290146" y="0"/>
                </a:moveTo>
                <a:lnTo>
                  <a:pt x="575312" y="0"/>
                </a:lnTo>
                <a:cubicBezTo>
                  <a:pt x="592744" y="0"/>
                  <a:pt x="605198" y="12468"/>
                  <a:pt x="605198" y="28677"/>
                </a:cubicBezTo>
                <a:lnTo>
                  <a:pt x="605198" y="108472"/>
                </a:lnTo>
                <a:cubicBezTo>
                  <a:pt x="605198" y="152109"/>
                  <a:pt x="641310" y="188267"/>
                  <a:pt x="683650" y="188267"/>
                </a:cubicBezTo>
                <a:lnTo>
                  <a:pt x="1364808" y="188267"/>
                </a:lnTo>
                <a:cubicBezTo>
                  <a:pt x="1408392" y="188267"/>
                  <a:pt x="1444506" y="152109"/>
                  <a:pt x="1444506" y="108472"/>
                </a:cubicBezTo>
                <a:lnTo>
                  <a:pt x="1444506" y="36157"/>
                </a:lnTo>
                <a:cubicBezTo>
                  <a:pt x="1444506" y="16209"/>
                  <a:pt x="1460694" y="0"/>
                  <a:pt x="1480618" y="0"/>
                </a:cubicBezTo>
                <a:lnTo>
                  <a:pt x="1748350" y="0"/>
                </a:lnTo>
                <a:cubicBezTo>
                  <a:pt x="1913970" y="0"/>
                  <a:pt x="2048458" y="134654"/>
                  <a:pt x="2048458" y="299231"/>
                </a:cubicBezTo>
                <a:lnTo>
                  <a:pt x="2048458" y="4160557"/>
                </a:lnTo>
                <a:cubicBezTo>
                  <a:pt x="2048458" y="4305186"/>
                  <a:pt x="1931404" y="4422384"/>
                  <a:pt x="1788198" y="4422384"/>
                </a:cubicBezTo>
                <a:lnTo>
                  <a:pt x="280184" y="4422384"/>
                </a:lnTo>
                <a:cubicBezTo>
                  <a:pt x="125770" y="4422384"/>
                  <a:pt x="0" y="4296458"/>
                  <a:pt x="0" y="4141855"/>
                </a:cubicBezTo>
                <a:lnTo>
                  <a:pt x="0" y="289257"/>
                </a:lnTo>
                <a:cubicBezTo>
                  <a:pt x="0" y="129667"/>
                  <a:pt x="129506" y="0"/>
                  <a:pt x="29014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2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3DBFBB-04F6-DD69-1E34-84C190F2424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052" y="12820800"/>
            <a:ext cx="1693026" cy="7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21" r:id="rId2"/>
    <p:sldLayoutId id="2147484022" r:id="rId3"/>
    <p:sldLayoutId id="2147484023" r:id="rId4"/>
    <p:sldLayoutId id="2147484024" r:id="rId5"/>
    <p:sldLayoutId id="2147484031" r:id="rId6"/>
    <p:sldLayoutId id="2147484032" r:id="rId7"/>
    <p:sldLayoutId id="2147484033" r:id="rId8"/>
    <p:sldLayoutId id="2147484027" r:id="rId9"/>
    <p:sldLayoutId id="2147484035" r:id="rId10"/>
    <p:sldLayoutId id="2147484029" r:id="rId11"/>
    <p:sldLayoutId id="2147484034" r:id="rId12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8800" b="0" i="0" kern="1200">
          <a:solidFill>
            <a:schemeClr val="tx2"/>
          </a:solidFill>
          <a:latin typeface="Lato Light" panose="020F0302020204030203" pitchFamily="34" charset="0"/>
          <a:ea typeface="Arimo" panose="020B0604020202020204" pitchFamily="34" charset="0"/>
          <a:cs typeface="Arimo" panose="020B0604020202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ts val="4200"/>
        </a:lnSpc>
        <a:spcBef>
          <a:spcPts val="2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Lato Light" panose="020F0302020204030203" pitchFamily="34" charset="0"/>
          <a:ea typeface="Open Sans Light" panose="020B0306030504020204" pitchFamily="34" charset="0"/>
          <a:cs typeface="Open Sans" charset="0"/>
        </a:defRPr>
      </a:lvl1pPr>
      <a:lvl2pPr marL="1371326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Lato Light" panose="020F0302020204030203" pitchFamily="34" charset="0"/>
          <a:ea typeface="Open Sans Light" panose="020B0306030504020204" pitchFamily="34" charset="0"/>
          <a:cs typeface="Open Sans" charset="0"/>
        </a:defRPr>
      </a:lvl2pPr>
      <a:lvl3pPr marL="2285543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dirty="0" smtClean="0">
          <a:solidFill>
            <a:schemeClr val="tx1"/>
          </a:solidFill>
          <a:effectLst/>
          <a:latin typeface="Lato Light" panose="020F0302020204030203" pitchFamily="34" charset="0"/>
          <a:ea typeface="Open Sans Light" panose="020B0306030504020204" pitchFamily="34" charset="0"/>
          <a:cs typeface="Open Sans" charset="0"/>
        </a:defRPr>
      </a:lvl3pPr>
      <a:lvl4pPr marL="3199760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2400" b="0" i="0" kern="1200" dirty="0" smtClean="0">
          <a:solidFill>
            <a:schemeClr val="tx1"/>
          </a:solidFill>
          <a:effectLst/>
          <a:latin typeface="Lato Light" panose="020F0302020204030203" pitchFamily="34" charset="0"/>
          <a:ea typeface="Open Sans Light" panose="020B0306030504020204" pitchFamily="34" charset="0"/>
          <a:cs typeface="Open Sans" charset="0"/>
        </a:defRPr>
      </a:lvl4pPr>
      <a:lvl5pPr marL="4113977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2400" b="0" i="0" kern="1200" dirty="0">
          <a:solidFill>
            <a:schemeClr val="tx1"/>
          </a:solidFill>
          <a:effectLst/>
          <a:latin typeface="Lato Light" panose="020F0302020204030203" pitchFamily="34" charset="0"/>
          <a:ea typeface="Open Sans Light" panose="020B0306030504020204" pitchFamily="34" charset="0"/>
          <a:cs typeface="Open Sans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  <p15:guide id="3" pos="958" userDrawn="1">
          <p15:clr>
            <a:srgbClr val="A4A3A4"/>
          </p15:clr>
        </p15:guide>
        <p15:guide id="4" pos="14398" userDrawn="1">
          <p15:clr>
            <a:srgbClr val="A4A3A4"/>
          </p15:clr>
        </p15:guide>
        <p15:guide id="5" orient="horz" pos="8160" userDrawn="1">
          <p15:clr>
            <a:srgbClr val="A4A3A4"/>
          </p15:clr>
        </p15:guide>
        <p15:guide id="6" orient="horz" pos="48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8/10/relationships/comments" Target="../comments/modernComment_106F_D6D671F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A_348A0E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microsoft.com/office/2018/10/relationships/comments" Target="../comments/modernComment_1056_6A1B5E5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57_FED890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.brigitte.de/11815816/t/4f/v4/w960/r1.5/-/die-beste-eissorte-fuer-dein-sternzeichen1.jpg" TargetMode="External"/><Relationship Id="rId2" Type="http://schemas.openxmlformats.org/officeDocument/2006/relationships/hyperlink" Target="https://www.varta-guide.de/wp-content/uploads/2018/05/eisdielen-sylter-eismanufaktur.jpg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301C6AE3-BD3F-B04B-5793-D8A2DCAEF54F}"/>
              </a:ext>
            </a:extLst>
          </p:cNvPr>
          <p:cNvSpPr/>
          <p:nvPr/>
        </p:nvSpPr>
        <p:spPr>
          <a:xfrm rot="5400000">
            <a:off x="678157" y="-3559736"/>
            <a:ext cx="1509167" cy="10180686"/>
          </a:xfrm>
          <a:prstGeom prst="rect">
            <a:avLst/>
          </a:prstGeom>
          <a:solidFill>
            <a:srgbClr val="177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0" name="Rectángulo 22">
            <a:extLst>
              <a:ext uri="{FF2B5EF4-FFF2-40B4-BE49-F238E27FC236}">
                <a16:creationId xmlns:a16="http://schemas.microsoft.com/office/drawing/2014/main" id="{D32D0C25-42A9-17A9-913D-7EBB55B393AC}"/>
              </a:ext>
            </a:extLst>
          </p:cNvPr>
          <p:cNvSpPr/>
          <p:nvPr/>
        </p:nvSpPr>
        <p:spPr>
          <a:xfrm rot="5400000">
            <a:off x="20224869" y="8627794"/>
            <a:ext cx="1498569" cy="6821792"/>
          </a:xfrm>
          <a:prstGeom prst="rect">
            <a:avLst/>
          </a:prstGeom>
          <a:solidFill>
            <a:srgbClr val="177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pic>
        <p:nvPicPr>
          <p:cNvPr id="21" name="Grafik 21" descr="Ein Bild, das Logo enthält.&#10;&#10;Beschreibung automatisch generiert.">
            <a:extLst>
              <a:ext uri="{FF2B5EF4-FFF2-40B4-BE49-F238E27FC236}">
                <a16:creationId xmlns:a16="http://schemas.microsoft.com/office/drawing/2014/main" id="{FE87BECF-3EBE-F2E7-DC87-28875017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928" y="1892080"/>
            <a:ext cx="13982652" cy="992119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A9467B8B-F1AB-2DA6-4841-5847CBA9F794}"/>
              </a:ext>
            </a:extLst>
          </p:cNvPr>
          <p:cNvSpPr/>
          <p:nvPr/>
        </p:nvSpPr>
        <p:spPr>
          <a:xfrm>
            <a:off x="75050" y="11911539"/>
            <a:ext cx="2928205" cy="167757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92EE50-535E-2302-E93C-6FC582710E36}"/>
              </a:ext>
            </a:extLst>
          </p:cNvPr>
          <p:cNvSpPr txBox="1"/>
          <p:nvPr/>
        </p:nvSpPr>
        <p:spPr>
          <a:xfrm>
            <a:off x="25624415" y="4085191"/>
            <a:ext cx="6821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>
                <a:solidFill>
                  <a:srgbClr val="177B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Bytes &amp;</a:t>
            </a:r>
            <a:br>
              <a:rPr lang="de-DE" sz="9600" b="1">
                <a:solidFill>
                  <a:srgbClr val="177B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9600" b="1">
                <a:solidFill>
                  <a:srgbClr val="177B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Bytes</a:t>
            </a:r>
          </a:p>
          <a:p>
            <a:r>
              <a:rPr lang="de-DE" sz="9600">
                <a:solidFill>
                  <a:srgbClr val="177B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Consulting</a:t>
            </a:r>
            <a:endParaRPr lang="en-DE" sz="9600">
              <a:solidFill>
                <a:srgbClr val="177B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36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C669516-8408-CD98-E621-C0315A5E316F}"/>
              </a:ext>
            </a:extLst>
          </p:cNvPr>
          <p:cNvSpPr/>
          <p:nvPr/>
        </p:nvSpPr>
        <p:spPr>
          <a:xfrm>
            <a:off x="13441430" y="3476297"/>
            <a:ext cx="223024" cy="15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9CAF5-4BB8-4AA3-B5CB-F744986596D3}"/>
              </a:ext>
            </a:extLst>
          </p:cNvPr>
          <p:cNvSpPr/>
          <p:nvPr/>
        </p:nvSpPr>
        <p:spPr>
          <a:xfrm>
            <a:off x="13441430" y="6654185"/>
            <a:ext cx="223024" cy="1519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5BB9BE3-9971-A89E-9C5C-32D6C2471210}"/>
              </a:ext>
            </a:extLst>
          </p:cNvPr>
          <p:cNvSpPr/>
          <p:nvPr/>
        </p:nvSpPr>
        <p:spPr>
          <a:xfrm>
            <a:off x="13441430" y="9832073"/>
            <a:ext cx="223024" cy="1519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5FF2972-A1A4-9A00-939D-2D6900A66FBE}"/>
              </a:ext>
            </a:extLst>
          </p:cNvPr>
          <p:cNvSpPr txBox="1"/>
          <p:nvPr/>
        </p:nvSpPr>
        <p:spPr>
          <a:xfrm>
            <a:off x="13980945" y="9930333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Erleichtert einen Überblick über die vorhandenen Zutaten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4552A93-7193-CE51-C8FB-BC733C5B9264}"/>
              </a:ext>
            </a:extLst>
          </p:cNvPr>
          <p:cNvSpPr txBox="1"/>
          <p:nvPr/>
        </p:nvSpPr>
        <p:spPr>
          <a:xfrm>
            <a:off x="13980945" y="6758650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Ermöglicht eine nach Planung durchführbare Produktion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EDA2D0-B2FD-7577-DE60-BFED85B8E216}"/>
              </a:ext>
            </a:extLst>
          </p:cNvPr>
          <p:cNvSpPr txBox="1"/>
          <p:nvPr/>
        </p:nvSpPr>
        <p:spPr>
          <a:xfrm>
            <a:off x="13980945" y="3526976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Beugt das Ablaufen von Zutaten und Eis vor 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5C0A7EE-9D57-8BE0-978E-BD84D1971868}"/>
              </a:ext>
            </a:extLst>
          </p:cNvPr>
          <p:cNvSpPr txBox="1"/>
          <p:nvPr/>
        </p:nvSpPr>
        <p:spPr>
          <a:xfrm>
            <a:off x="3077477" y="5953300"/>
            <a:ext cx="9875520" cy="27515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 b="1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BESTANDS-VERWALTUNG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4A5139B-5085-5A4D-222F-9658ABDBC43D}"/>
              </a:ext>
            </a:extLst>
          </p:cNvPr>
          <p:cNvSpPr/>
          <p:nvPr/>
        </p:nvSpPr>
        <p:spPr>
          <a:xfrm>
            <a:off x="245445" y="6157261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Schachtel mit einfarbiger Füllung">
            <a:extLst>
              <a:ext uri="{FF2B5EF4-FFF2-40B4-BE49-F238E27FC236}">
                <a16:creationId xmlns:a16="http://schemas.microsoft.com/office/drawing/2014/main" id="{5B381CFE-3819-6327-A557-0D591BC92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845" y="6506434"/>
            <a:ext cx="1630800" cy="1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44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C669516-8408-CD98-E621-C0315A5E316F}"/>
              </a:ext>
            </a:extLst>
          </p:cNvPr>
          <p:cNvSpPr/>
          <p:nvPr/>
        </p:nvSpPr>
        <p:spPr>
          <a:xfrm>
            <a:off x="13441430" y="3476297"/>
            <a:ext cx="223024" cy="15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9CAF5-4BB8-4AA3-B5CB-F744986596D3}"/>
              </a:ext>
            </a:extLst>
          </p:cNvPr>
          <p:cNvSpPr/>
          <p:nvPr/>
        </p:nvSpPr>
        <p:spPr>
          <a:xfrm>
            <a:off x="13441430" y="6654185"/>
            <a:ext cx="223024" cy="1519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5BB9BE3-9971-A89E-9C5C-32D6C2471210}"/>
              </a:ext>
            </a:extLst>
          </p:cNvPr>
          <p:cNvSpPr/>
          <p:nvPr/>
        </p:nvSpPr>
        <p:spPr>
          <a:xfrm>
            <a:off x="13441430" y="9832073"/>
            <a:ext cx="223024" cy="1519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5FF2972-A1A4-9A00-939D-2D6900A66FBE}"/>
              </a:ext>
            </a:extLst>
          </p:cNvPr>
          <p:cNvSpPr txBox="1"/>
          <p:nvPr/>
        </p:nvSpPr>
        <p:spPr>
          <a:xfrm>
            <a:off x="13980945" y="9930333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Erlaubt hohe Umsätze in Zeiten mit starker Nachfrage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4552A93-7193-CE51-C8FB-BC733C5B9264}"/>
              </a:ext>
            </a:extLst>
          </p:cNvPr>
          <p:cNvSpPr txBox="1"/>
          <p:nvPr/>
        </p:nvSpPr>
        <p:spPr>
          <a:xfrm>
            <a:off x="13980945" y="6758650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Ermöglicht eine kriterienorientierte Planung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EDA2D0-B2FD-7577-DE60-BFED85B8E216}"/>
              </a:ext>
            </a:extLst>
          </p:cNvPr>
          <p:cNvSpPr txBox="1"/>
          <p:nvPr/>
        </p:nvSpPr>
        <p:spPr>
          <a:xfrm>
            <a:off x="13980945" y="3526976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Beugt das Ablaufen von Zutaten und Eis vor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5C0A7EE-9D57-8BE0-978E-BD84D1971868}"/>
              </a:ext>
            </a:extLst>
          </p:cNvPr>
          <p:cNvSpPr txBox="1"/>
          <p:nvPr/>
        </p:nvSpPr>
        <p:spPr>
          <a:xfrm>
            <a:off x="3077477" y="5953300"/>
            <a:ext cx="9875520" cy="27515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 b="1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NACHFRAGE-VORHERSAGE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4A5139B-5085-5A4D-222F-9658ABDBC43D}"/>
              </a:ext>
            </a:extLst>
          </p:cNvPr>
          <p:cNvSpPr/>
          <p:nvPr/>
        </p:nvSpPr>
        <p:spPr>
          <a:xfrm>
            <a:off x="245445" y="6157261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381CFE-3819-6327-A557-0D591BC92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845" y="6506434"/>
            <a:ext cx="1630800" cy="1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88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C669516-8408-CD98-E621-C0315A5E316F}"/>
              </a:ext>
            </a:extLst>
          </p:cNvPr>
          <p:cNvSpPr/>
          <p:nvPr/>
        </p:nvSpPr>
        <p:spPr>
          <a:xfrm>
            <a:off x="13441430" y="3476297"/>
            <a:ext cx="223024" cy="15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9CAF5-4BB8-4AA3-B5CB-F744986596D3}"/>
              </a:ext>
            </a:extLst>
          </p:cNvPr>
          <p:cNvSpPr/>
          <p:nvPr/>
        </p:nvSpPr>
        <p:spPr>
          <a:xfrm>
            <a:off x="13441430" y="6654185"/>
            <a:ext cx="223024" cy="1519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5BB9BE3-9971-A89E-9C5C-32D6C2471210}"/>
              </a:ext>
            </a:extLst>
          </p:cNvPr>
          <p:cNvSpPr/>
          <p:nvPr/>
        </p:nvSpPr>
        <p:spPr>
          <a:xfrm>
            <a:off x="13441430" y="9832073"/>
            <a:ext cx="223024" cy="1519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5FF2972-A1A4-9A00-939D-2D6900A66FBE}"/>
              </a:ext>
            </a:extLst>
          </p:cNvPr>
          <p:cNvSpPr txBox="1"/>
          <p:nvPr/>
        </p:nvSpPr>
        <p:spPr>
          <a:xfrm>
            <a:off x="13980945" y="9930333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Stellt strukturierte Produktion unabhängig von Mitarbeitern sicher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4552A93-7193-CE51-C8FB-BC733C5B9264}"/>
              </a:ext>
            </a:extLst>
          </p:cNvPr>
          <p:cNvSpPr txBox="1"/>
          <p:nvPr/>
        </p:nvSpPr>
        <p:spPr>
          <a:xfrm>
            <a:off x="13980945" y="6758650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Ermöglicht das Protokollieren der Produktion im Vorhinein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EDA2D0-B2FD-7577-DE60-BFED85B8E216}"/>
              </a:ext>
            </a:extLst>
          </p:cNvPr>
          <p:cNvSpPr txBox="1"/>
          <p:nvPr/>
        </p:nvSpPr>
        <p:spPr>
          <a:xfrm>
            <a:off x="13980945" y="3526976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Erlaubt eine kurzfristige Planung der Produktion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5C0A7EE-9D57-8BE0-978E-BD84D1971868}"/>
              </a:ext>
            </a:extLst>
          </p:cNvPr>
          <p:cNvSpPr txBox="1"/>
          <p:nvPr/>
        </p:nvSpPr>
        <p:spPr>
          <a:xfrm>
            <a:off x="3077477" y="5953300"/>
            <a:ext cx="9875520" cy="27515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 b="1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PRODUKTIONS-PLANUNG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4A5139B-5085-5A4D-222F-9658ABDBC43D}"/>
              </a:ext>
            </a:extLst>
          </p:cNvPr>
          <p:cNvSpPr/>
          <p:nvPr/>
        </p:nvSpPr>
        <p:spPr>
          <a:xfrm>
            <a:off x="245445" y="6157261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381CFE-3819-6327-A557-0D591BC92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845" y="6506434"/>
            <a:ext cx="1630800" cy="1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76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C669516-8408-CD98-E621-C0315A5E316F}"/>
              </a:ext>
            </a:extLst>
          </p:cNvPr>
          <p:cNvSpPr/>
          <p:nvPr/>
        </p:nvSpPr>
        <p:spPr>
          <a:xfrm>
            <a:off x="13441430" y="3476297"/>
            <a:ext cx="223024" cy="15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9CAF5-4BB8-4AA3-B5CB-F744986596D3}"/>
              </a:ext>
            </a:extLst>
          </p:cNvPr>
          <p:cNvSpPr/>
          <p:nvPr/>
        </p:nvSpPr>
        <p:spPr>
          <a:xfrm>
            <a:off x="13441430" y="6654185"/>
            <a:ext cx="223024" cy="1519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5BB9BE3-9971-A89E-9C5C-32D6C2471210}"/>
              </a:ext>
            </a:extLst>
          </p:cNvPr>
          <p:cNvSpPr/>
          <p:nvPr/>
        </p:nvSpPr>
        <p:spPr>
          <a:xfrm>
            <a:off x="13441430" y="9832073"/>
            <a:ext cx="223024" cy="1519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5FF2972-A1A4-9A00-939D-2D6900A66FBE}"/>
              </a:ext>
            </a:extLst>
          </p:cNvPr>
          <p:cNvSpPr txBox="1"/>
          <p:nvPr/>
        </p:nvSpPr>
        <p:spPr>
          <a:xfrm>
            <a:off x="13980945" y="9930333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Hohes Potential für Kundenbeschwerden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4552A93-7193-CE51-C8FB-BC733C5B9264}"/>
              </a:ext>
            </a:extLst>
          </p:cNvPr>
          <p:cNvSpPr txBox="1"/>
          <p:nvPr/>
        </p:nvSpPr>
        <p:spPr>
          <a:xfrm>
            <a:off x="13980945" y="6758650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Online-Bestellungen für Eis bedürfen genauer Planung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EDA2D0-B2FD-7577-DE60-BFED85B8E216}"/>
              </a:ext>
            </a:extLst>
          </p:cNvPr>
          <p:cNvSpPr txBox="1"/>
          <p:nvPr/>
        </p:nvSpPr>
        <p:spPr>
          <a:xfrm>
            <a:off x="13980945" y="3526976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Ermöglicht der Eisdiele neue Kunden zu gewinnen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5C0A7EE-9D57-8BE0-978E-BD84D1971868}"/>
              </a:ext>
            </a:extLst>
          </p:cNvPr>
          <p:cNvSpPr txBox="1"/>
          <p:nvPr/>
        </p:nvSpPr>
        <p:spPr>
          <a:xfrm>
            <a:off x="3077477" y="5953300"/>
            <a:ext cx="9875520" cy="27515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 b="1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Online-Bestellungen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4A5139B-5085-5A4D-222F-9658ABDBC43D}"/>
              </a:ext>
            </a:extLst>
          </p:cNvPr>
          <p:cNvSpPr/>
          <p:nvPr/>
        </p:nvSpPr>
        <p:spPr>
          <a:xfrm>
            <a:off x="245445" y="6157261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381CFE-3819-6327-A557-0D591BC92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845" y="6506434"/>
            <a:ext cx="1630800" cy="1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24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C669516-8408-CD98-E621-C0315A5E316F}"/>
              </a:ext>
            </a:extLst>
          </p:cNvPr>
          <p:cNvSpPr/>
          <p:nvPr/>
        </p:nvSpPr>
        <p:spPr>
          <a:xfrm>
            <a:off x="13441430" y="3476297"/>
            <a:ext cx="223024" cy="15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9CAF5-4BB8-4AA3-B5CB-F744986596D3}"/>
              </a:ext>
            </a:extLst>
          </p:cNvPr>
          <p:cNvSpPr/>
          <p:nvPr/>
        </p:nvSpPr>
        <p:spPr>
          <a:xfrm>
            <a:off x="13441430" y="6654185"/>
            <a:ext cx="223024" cy="1519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5BB9BE3-9971-A89E-9C5C-32D6C2471210}"/>
              </a:ext>
            </a:extLst>
          </p:cNvPr>
          <p:cNvSpPr/>
          <p:nvPr/>
        </p:nvSpPr>
        <p:spPr>
          <a:xfrm>
            <a:off x="13441430" y="9832073"/>
            <a:ext cx="223024" cy="1519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5FF2972-A1A4-9A00-939D-2D6900A66FBE}"/>
              </a:ext>
            </a:extLst>
          </p:cNvPr>
          <p:cNvSpPr txBox="1"/>
          <p:nvPr/>
        </p:nvSpPr>
        <p:spPr>
          <a:xfrm>
            <a:off x="13987706" y="9930333"/>
            <a:ext cx="9374318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Besonders bei Familienbetrieben wäre die Abweichung von der Planung hoch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4552A93-7193-CE51-C8FB-BC733C5B9264}"/>
              </a:ext>
            </a:extLst>
          </p:cNvPr>
          <p:cNvSpPr txBox="1"/>
          <p:nvPr/>
        </p:nvSpPr>
        <p:spPr>
          <a:xfrm>
            <a:off x="13980945" y="7374203"/>
            <a:ext cx="877824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Datenschutzrechtliche Bedenken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EDA2D0-B2FD-7577-DE60-BFED85B8E216}"/>
              </a:ext>
            </a:extLst>
          </p:cNvPr>
          <p:cNvSpPr txBox="1"/>
          <p:nvPr/>
        </p:nvSpPr>
        <p:spPr>
          <a:xfrm>
            <a:off x="13980945" y="3526976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Ermöglicht die effiziente Planung von Personal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5C0A7EE-9D57-8BE0-978E-BD84D1971868}"/>
              </a:ext>
            </a:extLst>
          </p:cNvPr>
          <p:cNvSpPr txBox="1"/>
          <p:nvPr/>
        </p:nvSpPr>
        <p:spPr>
          <a:xfrm>
            <a:off x="3077477" y="5953300"/>
            <a:ext cx="9875520" cy="27515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 b="1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Personal-management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4A5139B-5085-5A4D-222F-9658ABDBC43D}"/>
              </a:ext>
            </a:extLst>
          </p:cNvPr>
          <p:cNvSpPr/>
          <p:nvPr/>
        </p:nvSpPr>
        <p:spPr>
          <a:xfrm>
            <a:off x="245445" y="6157261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381CFE-3819-6327-A557-0D591BC92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845" y="6506434"/>
            <a:ext cx="1630800" cy="1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C669516-8408-CD98-E621-C0315A5E316F}"/>
              </a:ext>
            </a:extLst>
          </p:cNvPr>
          <p:cNvSpPr/>
          <p:nvPr/>
        </p:nvSpPr>
        <p:spPr>
          <a:xfrm>
            <a:off x="13441430" y="3476297"/>
            <a:ext cx="223024" cy="15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539CAF5-4BB8-4AA3-B5CB-F744986596D3}"/>
              </a:ext>
            </a:extLst>
          </p:cNvPr>
          <p:cNvSpPr/>
          <p:nvPr/>
        </p:nvSpPr>
        <p:spPr>
          <a:xfrm>
            <a:off x="13441430" y="6654185"/>
            <a:ext cx="223024" cy="1519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5BB9BE3-9971-A89E-9C5C-32D6C2471210}"/>
              </a:ext>
            </a:extLst>
          </p:cNvPr>
          <p:cNvSpPr/>
          <p:nvPr/>
        </p:nvSpPr>
        <p:spPr>
          <a:xfrm>
            <a:off x="13441430" y="9832073"/>
            <a:ext cx="223024" cy="1519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5FF2972-A1A4-9A00-939D-2D6900A66FBE}"/>
              </a:ext>
            </a:extLst>
          </p:cNvPr>
          <p:cNvSpPr txBox="1"/>
          <p:nvPr/>
        </p:nvSpPr>
        <p:spPr>
          <a:xfrm>
            <a:off x="13987706" y="9930333"/>
            <a:ext cx="9374318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Im Festhalten der Verkäufe besteht ein hoher Aufwand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4552A93-7193-CE51-C8FB-BC733C5B9264}"/>
              </a:ext>
            </a:extLst>
          </p:cNvPr>
          <p:cNvSpPr txBox="1"/>
          <p:nvPr/>
        </p:nvSpPr>
        <p:spPr>
          <a:xfrm>
            <a:off x="13980945" y="6758650"/>
            <a:ext cx="877824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Das Erfassen der verkauften Sorten erfordert viel Zeit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EDA2D0-B2FD-7577-DE60-BFED85B8E216}"/>
              </a:ext>
            </a:extLst>
          </p:cNvPr>
          <p:cNvSpPr txBox="1"/>
          <p:nvPr/>
        </p:nvSpPr>
        <p:spPr>
          <a:xfrm>
            <a:off x="13980945" y="3526976"/>
            <a:ext cx="6978537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Ermöglicht die Ermittlung von Trends 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5C0A7EE-9D57-8BE0-978E-BD84D1971868}"/>
              </a:ext>
            </a:extLst>
          </p:cNvPr>
          <p:cNvSpPr txBox="1"/>
          <p:nvPr/>
        </p:nvSpPr>
        <p:spPr>
          <a:xfrm>
            <a:off x="3077477" y="5953300"/>
            <a:ext cx="9875520" cy="27515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 b="1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Verkaufs-management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4A5139B-5085-5A4D-222F-9658ABDBC43D}"/>
              </a:ext>
            </a:extLst>
          </p:cNvPr>
          <p:cNvSpPr/>
          <p:nvPr/>
        </p:nvSpPr>
        <p:spPr>
          <a:xfrm>
            <a:off x="245445" y="6157261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381CFE-3819-6327-A557-0D591BC92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845" y="6506434"/>
            <a:ext cx="1630800" cy="1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81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0CAED37-3B9D-DA52-7E6E-042DE5224C54}"/>
              </a:ext>
            </a:extLst>
          </p:cNvPr>
          <p:cNvSpPr/>
          <p:nvPr/>
        </p:nvSpPr>
        <p:spPr>
          <a:xfrm>
            <a:off x="0" y="2207621"/>
            <a:ext cx="3244645" cy="698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81CE0C7-5934-D641-A086-EE4379CF229A}"/>
              </a:ext>
            </a:extLst>
          </p:cNvPr>
          <p:cNvSpPr/>
          <p:nvPr/>
        </p:nvSpPr>
        <p:spPr>
          <a:xfrm>
            <a:off x="18951388" y="8976273"/>
            <a:ext cx="5391364" cy="698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705CC5-3D40-601C-81DA-8018C2BC2BB4}"/>
              </a:ext>
            </a:extLst>
          </p:cNvPr>
          <p:cNvSpPr txBox="1"/>
          <p:nvPr/>
        </p:nvSpPr>
        <p:spPr>
          <a:xfrm>
            <a:off x="1544269" y="8947523"/>
            <a:ext cx="17407119" cy="75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4000">
                <a:latin typeface="Lato Light" panose="020F0302020204030203" pitchFamily="34" charset="0"/>
              </a:rPr>
              <a:t>Wie haben wir unsere Idee umgesetzt?</a:t>
            </a:r>
            <a:endParaRPr lang="de-DE" sz="4000">
              <a:effectLst/>
              <a:latin typeface="Lato Light" panose="020F03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259807-2BD1-B512-9DAD-0543A27FB3BA}"/>
              </a:ext>
            </a:extLst>
          </p:cNvPr>
          <p:cNvSpPr txBox="1"/>
          <p:nvPr/>
        </p:nvSpPr>
        <p:spPr>
          <a:xfrm>
            <a:off x="1544269" y="3371662"/>
            <a:ext cx="16815449" cy="560461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199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Unsere</a:t>
            </a:r>
          </a:p>
          <a:p>
            <a:pPr>
              <a:lnSpc>
                <a:spcPct val="90000"/>
              </a:lnSpc>
            </a:pPr>
            <a:r>
              <a:rPr lang="es-SV" sz="199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Umsetzung</a:t>
            </a:r>
          </a:p>
        </p:txBody>
      </p:sp>
    </p:spTree>
    <p:extLst>
      <p:ext uri="{BB962C8B-B14F-4D97-AF65-F5344CB8AC3E}">
        <p14:creationId xmlns:p14="http://schemas.microsoft.com/office/powerpoint/2010/main" val="7912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>
            <a:extLst>
              <a:ext uri="{FF2B5EF4-FFF2-40B4-BE49-F238E27FC236}">
                <a16:creationId xmlns:a16="http://schemas.microsoft.com/office/drawing/2014/main" id="{F8E5218C-3344-EAEF-EE6D-F0F1C1EB2050}"/>
              </a:ext>
            </a:extLst>
          </p:cNvPr>
          <p:cNvSpPr/>
          <p:nvPr/>
        </p:nvSpPr>
        <p:spPr>
          <a:xfrm>
            <a:off x="0" y="1127901"/>
            <a:ext cx="3244645" cy="698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41" name="CuadroTexto 22">
            <a:extLst>
              <a:ext uri="{FF2B5EF4-FFF2-40B4-BE49-F238E27FC236}">
                <a16:creationId xmlns:a16="http://schemas.microsoft.com/office/drawing/2014/main" id="{3DC18DA3-7C28-3F39-9FE4-10F33F905E72}"/>
              </a:ext>
            </a:extLst>
          </p:cNvPr>
          <p:cNvSpPr txBox="1"/>
          <p:nvPr/>
        </p:nvSpPr>
        <p:spPr>
          <a:xfrm>
            <a:off x="3244645" y="765982"/>
            <a:ext cx="21296669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IT-SYSTEM DES EISCAFÉ GELATELLI</a:t>
            </a:r>
          </a:p>
        </p:txBody>
      </p:sp>
      <p:cxnSp>
        <p:nvCxnSpPr>
          <p:cNvPr id="56" name="Google Shape;8732;p86">
            <a:extLst>
              <a:ext uri="{FF2B5EF4-FFF2-40B4-BE49-F238E27FC236}">
                <a16:creationId xmlns:a16="http://schemas.microsoft.com/office/drawing/2014/main" id="{2553BAB3-30A5-CC88-7708-6B0767F75142}"/>
              </a:ext>
            </a:extLst>
          </p:cNvPr>
          <p:cNvCxnSpPr>
            <a:cxnSpLocks/>
          </p:cNvCxnSpPr>
          <p:nvPr/>
        </p:nvCxnSpPr>
        <p:spPr>
          <a:xfrm>
            <a:off x="6500307" y="9548766"/>
            <a:ext cx="2692099" cy="1060124"/>
          </a:xfrm>
          <a:prstGeom prst="bentConnector3">
            <a:avLst>
              <a:gd name="adj1" fmla="val 9967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7" name="Google Shape;8733;p86">
            <a:extLst>
              <a:ext uri="{FF2B5EF4-FFF2-40B4-BE49-F238E27FC236}">
                <a16:creationId xmlns:a16="http://schemas.microsoft.com/office/drawing/2014/main" id="{8F8E618F-3CF0-8B6F-2E58-617033B3F4C1}"/>
              </a:ext>
            </a:extLst>
          </p:cNvPr>
          <p:cNvCxnSpPr/>
          <p:nvPr/>
        </p:nvCxnSpPr>
        <p:spPr>
          <a:xfrm rot="-5400000" flipH="1">
            <a:off x="7884746" y="7420336"/>
            <a:ext cx="2563332" cy="2173834"/>
          </a:xfrm>
          <a:prstGeom prst="bentConnector3">
            <a:avLst>
              <a:gd name="adj1" fmla="val 18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" name="Google Shape;8734;p86">
            <a:extLst>
              <a:ext uri="{FF2B5EF4-FFF2-40B4-BE49-F238E27FC236}">
                <a16:creationId xmlns:a16="http://schemas.microsoft.com/office/drawing/2014/main" id="{491AD1D4-7E6E-0553-8BBB-62F17C79637D}"/>
              </a:ext>
            </a:extLst>
          </p:cNvPr>
          <p:cNvCxnSpPr>
            <a:cxnSpLocks/>
          </p:cNvCxnSpPr>
          <p:nvPr/>
        </p:nvCxnSpPr>
        <p:spPr>
          <a:xfrm rot="5400000">
            <a:off x="10585400" y="8168569"/>
            <a:ext cx="3223784" cy="1693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9" name="Google Shape;8735;p86">
            <a:extLst>
              <a:ext uri="{FF2B5EF4-FFF2-40B4-BE49-F238E27FC236}">
                <a16:creationId xmlns:a16="http://schemas.microsoft.com/office/drawing/2014/main" id="{EA692D7A-F0EC-D2F9-28C4-748DF8CBB932}"/>
              </a:ext>
            </a:extLst>
          </p:cNvPr>
          <p:cNvCxnSpPr/>
          <p:nvPr/>
        </p:nvCxnSpPr>
        <p:spPr>
          <a:xfrm flipH="1">
            <a:off x="15081271" y="9548766"/>
            <a:ext cx="2796072" cy="2269809"/>
          </a:xfrm>
          <a:prstGeom prst="bentConnector3">
            <a:avLst>
              <a:gd name="adj1" fmla="val 10177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0" name="Google Shape;8736;p86">
            <a:extLst>
              <a:ext uri="{FF2B5EF4-FFF2-40B4-BE49-F238E27FC236}">
                <a16:creationId xmlns:a16="http://schemas.microsoft.com/office/drawing/2014/main" id="{DE2166D1-A874-A5A7-C2D0-3F598A58B1DB}"/>
              </a:ext>
            </a:extLst>
          </p:cNvPr>
          <p:cNvCxnSpPr>
            <a:cxnSpLocks/>
          </p:cNvCxnSpPr>
          <p:nvPr/>
        </p:nvCxnSpPr>
        <p:spPr>
          <a:xfrm rot="5400000">
            <a:off x="13814043" y="7535869"/>
            <a:ext cx="2798122" cy="2177555"/>
          </a:xfrm>
          <a:prstGeom prst="bentConnector3">
            <a:avLst>
              <a:gd name="adj1" fmla="val -21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1" name="Google Shape;8737;p86">
            <a:extLst>
              <a:ext uri="{FF2B5EF4-FFF2-40B4-BE49-F238E27FC236}">
                <a16:creationId xmlns:a16="http://schemas.microsoft.com/office/drawing/2014/main" id="{1C7A0087-E52A-84C3-7975-C83875FE173E}"/>
              </a:ext>
            </a:extLst>
          </p:cNvPr>
          <p:cNvSpPr txBox="1">
            <a:spLocks/>
          </p:cNvSpPr>
          <p:nvPr/>
        </p:nvSpPr>
        <p:spPr>
          <a:xfrm>
            <a:off x="58518" y="8894936"/>
            <a:ext cx="6234243" cy="1713954"/>
          </a:xfrm>
          <a:prstGeom prst="rect">
            <a:avLst/>
          </a:prstGeom>
          <a:noFill/>
        </p:spPr>
        <p:txBody>
          <a:bodyPr spcFirstLastPara="1" vert="horz" wrap="square" lIns="243737" tIns="243737" rIns="243737" bIns="243737" rtlCol="0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ts val="42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0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1pPr>
            <a:lvl2pPr marL="1371326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2pPr>
            <a:lvl3pPr marL="2285543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3pPr>
            <a:lvl4pPr marL="3199760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4pPr>
            <a:lvl5pPr marL="4113977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i="0" kern="1200" dirty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4266"/>
              </a:spcAft>
              <a:buFont typeface="Arial" panose="020B0604020202020204" pitchFamily="34" charset="0"/>
              <a:buNone/>
            </a:pPr>
            <a:r>
              <a:rPr lang="de-DE" sz="4400"/>
              <a:t>Planung der Produktion von Eissorten</a:t>
            </a:r>
          </a:p>
        </p:txBody>
      </p:sp>
      <p:sp>
        <p:nvSpPr>
          <p:cNvPr id="62" name="Google Shape;8738;p86">
            <a:extLst>
              <a:ext uri="{FF2B5EF4-FFF2-40B4-BE49-F238E27FC236}">
                <a16:creationId xmlns:a16="http://schemas.microsoft.com/office/drawing/2014/main" id="{87674E4E-5A21-2805-E029-D5A66D894D72}"/>
              </a:ext>
            </a:extLst>
          </p:cNvPr>
          <p:cNvSpPr txBox="1">
            <a:spLocks/>
          </p:cNvSpPr>
          <p:nvPr/>
        </p:nvSpPr>
        <p:spPr>
          <a:xfrm>
            <a:off x="1642105" y="6571757"/>
            <a:ext cx="6234243" cy="1713954"/>
          </a:xfrm>
          <a:prstGeom prst="rect">
            <a:avLst/>
          </a:prstGeom>
          <a:noFill/>
        </p:spPr>
        <p:txBody>
          <a:bodyPr spcFirstLastPara="1" vert="horz" wrap="square" lIns="243737" tIns="243737" rIns="243737" bIns="243737" rtlCol="0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ts val="42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0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1pPr>
            <a:lvl2pPr marL="1371326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2pPr>
            <a:lvl3pPr marL="2285543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3pPr>
            <a:lvl4pPr marL="3199760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4pPr>
            <a:lvl5pPr marL="4113977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i="0" kern="1200" dirty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4266"/>
              </a:spcAft>
              <a:buFont typeface="Arial" panose="020B0604020202020204" pitchFamily="34" charset="0"/>
              <a:buNone/>
            </a:pPr>
            <a:r>
              <a:rPr lang="de-DE" sz="4400"/>
              <a:t>Effiziente Verwendung von Zutaten</a:t>
            </a:r>
          </a:p>
        </p:txBody>
      </p:sp>
      <p:sp>
        <p:nvSpPr>
          <p:cNvPr id="63" name="Google Shape;8739;p86">
            <a:extLst>
              <a:ext uri="{FF2B5EF4-FFF2-40B4-BE49-F238E27FC236}">
                <a16:creationId xmlns:a16="http://schemas.microsoft.com/office/drawing/2014/main" id="{DAA6C800-B2B6-0A0C-729D-FE79EB63D9B6}"/>
              </a:ext>
            </a:extLst>
          </p:cNvPr>
          <p:cNvSpPr txBox="1">
            <a:spLocks/>
          </p:cNvSpPr>
          <p:nvPr/>
        </p:nvSpPr>
        <p:spPr>
          <a:xfrm>
            <a:off x="9413548" y="4974736"/>
            <a:ext cx="5550554" cy="1713954"/>
          </a:xfrm>
          <a:prstGeom prst="rect">
            <a:avLst/>
          </a:prstGeom>
          <a:noFill/>
        </p:spPr>
        <p:txBody>
          <a:bodyPr spcFirstLastPara="1" vert="horz" wrap="square" lIns="243737" tIns="243737" rIns="243737" bIns="243737" rtlCol="0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ts val="42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0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1pPr>
            <a:lvl2pPr marL="1371326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2pPr>
            <a:lvl3pPr marL="2285543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3pPr>
            <a:lvl4pPr marL="3199760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4pPr>
            <a:lvl5pPr marL="4113977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i="0" kern="1200" dirty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4266"/>
              </a:spcAft>
              <a:buFont typeface="Arial" panose="020B0604020202020204" pitchFamily="34" charset="0"/>
              <a:buNone/>
            </a:pPr>
            <a:r>
              <a:rPr lang="de-DE" sz="4400"/>
              <a:t>Effizienter Einkauf von Zutaten</a:t>
            </a:r>
          </a:p>
        </p:txBody>
      </p:sp>
      <p:sp>
        <p:nvSpPr>
          <p:cNvPr id="64" name="Google Shape;8740;p86">
            <a:extLst>
              <a:ext uri="{FF2B5EF4-FFF2-40B4-BE49-F238E27FC236}">
                <a16:creationId xmlns:a16="http://schemas.microsoft.com/office/drawing/2014/main" id="{C9A6A4F7-A351-C9EA-3187-CC2C61329362}"/>
              </a:ext>
            </a:extLst>
          </p:cNvPr>
          <p:cNvSpPr txBox="1">
            <a:spLocks/>
          </p:cNvSpPr>
          <p:nvPr/>
        </p:nvSpPr>
        <p:spPr>
          <a:xfrm>
            <a:off x="18074492" y="8894936"/>
            <a:ext cx="6303158" cy="1713954"/>
          </a:xfrm>
          <a:prstGeom prst="rect">
            <a:avLst/>
          </a:prstGeom>
          <a:noFill/>
        </p:spPr>
        <p:txBody>
          <a:bodyPr spcFirstLastPara="1" vert="horz" wrap="square" lIns="243737" tIns="243737" rIns="243737" bIns="243737" rtlCol="0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ts val="42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0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1pPr>
            <a:lvl2pPr marL="1371326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2pPr>
            <a:lvl3pPr marL="2285543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3pPr>
            <a:lvl4pPr marL="3199760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4pPr>
            <a:lvl5pPr marL="4113977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i="0" kern="1200" dirty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4266"/>
              </a:spcAft>
              <a:buFont typeface="Arial" panose="020B0604020202020204" pitchFamily="34" charset="0"/>
              <a:buNone/>
            </a:pPr>
            <a:r>
              <a:rPr lang="de-DE" sz="4400"/>
              <a:t>Nachverfolgen der verbrauchten Eissorten</a:t>
            </a:r>
          </a:p>
        </p:txBody>
      </p:sp>
      <p:sp>
        <p:nvSpPr>
          <p:cNvPr id="65" name="Google Shape;8741;p86">
            <a:extLst>
              <a:ext uri="{FF2B5EF4-FFF2-40B4-BE49-F238E27FC236}">
                <a16:creationId xmlns:a16="http://schemas.microsoft.com/office/drawing/2014/main" id="{686B22B4-EC5C-DB8D-FDDA-D77439BF4C51}"/>
              </a:ext>
            </a:extLst>
          </p:cNvPr>
          <p:cNvSpPr txBox="1">
            <a:spLocks/>
          </p:cNvSpPr>
          <p:nvPr/>
        </p:nvSpPr>
        <p:spPr>
          <a:xfrm>
            <a:off x="16501302" y="6571757"/>
            <a:ext cx="7079549" cy="1713954"/>
          </a:xfrm>
          <a:prstGeom prst="rect">
            <a:avLst/>
          </a:prstGeom>
          <a:noFill/>
        </p:spPr>
        <p:txBody>
          <a:bodyPr spcFirstLastPara="1" vert="horz" wrap="square" lIns="243737" tIns="243737" rIns="243737" bIns="243737" rtlCol="0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ts val="42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0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1pPr>
            <a:lvl2pPr marL="1371326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2pPr>
            <a:lvl3pPr marL="2285543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3pPr>
            <a:lvl4pPr marL="3199760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i="0" kern="1200" dirty="0" smtClean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4pPr>
            <a:lvl5pPr marL="4113977" indent="-457109" algn="l" defTabSz="1828434" rtl="0" eaLnBrk="1" latinLnBrk="0" hangingPunct="1">
              <a:lnSpc>
                <a:spcPts val="42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i="0" kern="1200" dirty="0">
                <a:solidFill>
                  <a:schemeClr val="tx1"/>
                </a:solidFill>
                <a:effectLst/>
                <a:latin typeface="Lato Light" panose="020F0302020204030203" pitchFamily="34" charset="0"/>
                <a:ea typeface="Open Sans Light" panose="020B0306030504020204" pitchFamily="34" charset="0"/>
                <a:cs typeface="Open Sans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4266"/>
              </a:spcAft>
              <a:buFont typeface="Arial" panose="020B0604020202020204" pitchFamily="34" charset="0"/>
              <a:buNone/>
            </a:pPr>
            <a:r>
              <a:rPr lang="de-DE" sz="4400"/>
              <a:t>Kriterienorientierte Vorhersage der Nachfrage</a:t>
            </a:r>
          </a:p>
        </p:txBody>
      </p:sp>
      <p:grpSp>
        <p:nvGrpSpPr>
          <p:cNvPr id="66" name="Google Shape;8725;p86">
            <a:extLst>
              <a:ext uri="{FF2B5EF4-FFF2-40B4-BE49-F238E27FC236}">
                <a16:creationId xmlns:a16="http://schemas.microsoft.com/office/drawing/2014/main" id="{2694D4EE-3CD4-0B5C-9974-EF59E1CF47B9}"/>
              </a:ext>
            </a:extLst>
          </p:cNvPr>
          <p:cNvGrpSpPr/>
          <p:nvPr/>
        </p:nvGrpSpPr>
        <p:grpSpPr>
          <a:xfrm>
            <a:off x="7547601" y="9251199"/>
            <a:ext cx="9284539" cy="9125002"/>
            <a:chOff x="1818725" y="2472750"/>
            <a:chExt cx="5429700" cy="5336400"/>
          </a:xfrm>
          <a:solidFill>
            <a:schemeClr val="accent2"/>
          </a:solidFill>
        </p:grpSpPr>
        <p:sp>
          <p:nvSpPr>
            <p:cNvPr id="67" name="Google Shape;8727;p86">
              <a:extLst>
                <a:ext uri="{FF2B5EF4-FFF2-40B4-BE49-F238E27FC236}">
                  <a16:creationId xmlns:a16="http://schemas.microsoft.com/office/drawing/2014/main" id="{ED669901-128B-2B9A-DCD0-58EDC21652D9}"/>
                </a:ext>
              </a:extLst>
            </p:cNvPr>
            <p:cNvSpPr/>
            <p:nvPr/>
          </p:nvSpPr>
          <p:spPr>
            <a:xfrm>
              <a:off x="1818725" y="2472750"/>
              <a:ext cx="5429700" cy="53364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pFill/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endParaRPr sz="9598"/>
            </a:p>
          </p:txBody>
        </p:sp>
        <p:sp>
          <p:nvSpPr>
            <p:cNvPr id="68" name="Google Shape;8728;p86">
              <a:extLst>
                <a:ext uri="{FF2B5EF4-FFF2-40B4-BE49-F238E27FC236}">
                  <a16:creationId xmlns:a16="http://schemas.microsoft.com/office/drawing/2014/main" id="{5E7AB0D3-1DAB-8804-0C6A-5F14854EC8F3}"/>
                </a:ext>
              </a:extLst>
            </p:cNvPr>
            <p:cNvSpPr/>
            <p:nvPr/>
          </p:nvSpPr>
          <p:spPr>
            <a:xfrm>
              <a:off x="2347175" y="3009450"/>
              <a:ext cx="4372800" cy="4273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pFill/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endParaRPr sz="9598"/>
            </a:p>
          </p:txBody>
        </p:sp>
        <p:sp>
          <p:nvSpPr>
            <p:cNvPr id="69" name="Google Shape;8729;p86">
              <a:extLst>
                <a:ext uri="{FF2B5EF4-FFF2-40B4-BE49-F238E27FC236}">
                  <a16:creationId xmlns:a16="http://schemas.microsoft.com/office/drawing/2014/main" id="{3B071CCC-B9C3-F28A-E9C4-4A60C7D5C070}"/>
                </a:ext>
              </a:extLst>
            </p:cNvPr>
            <p:cNvSpPr/>
            <p:nvPr/>
          </p:nvSpPr>
          <p:spPr>
            <a:xfrm>
              <a:off x="2886725" y="3546150"/>
              <a:ext cx="3293700" cy="31944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pFill/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endParaRPr sz="9598"/>
            </a:p>
          </p:txBody>
        </p:sp>
        <p:sp>
          <p:nvSpPr>
            <p:cNvPr id="70" name="Google Shape;8730;p86">
              <a:extLst>
                <a:ext uri="{FF2B5EF4-FFF2-40B4-BE49-F238E27FC236}">
                  <a16:creationId xmlns:a16="http://schemas.microsoft.com/office/drawing/2014/main" id="{0EB7AA8A-443E-2EE2-E6D7-950419D93A58}"/>
                </a:ext>
              </a:extLst>
            </p:cNvPr>
            <p:cNvSpPr/>
            <p:nvPr/>
          </p:nvSpPr>
          <p:spPr>
            <a:xfrm>
              <a:off x="3465275" y="4075050"/>
              <a:ext cx="2136600" cy="21366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pFill/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endParaRPr sz="9598"/>
            </a:p>
          </p:txBody>
        </p:sp>
      </p:grpSp>
    </p:spTree>
    <p:extLst>
      <p:ext uri="{BB962C8B-B14F-4D97-AF65-F5344CB8AC3E}">
        <p14:creationId xmlns:p14="http://schemas.microsoft.com/office/powerpoint/2010/main" val="2123058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CE6682C-7EC8-EC46-6491-4B653CE0CEF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21"/>
          <a:stretch/>
        </p:blipFill>
        <p:spPr/>
      </p:pic>
      <p:sp>
        <p:nvSpPr>
          <p:cNvPr id="2" name="Rectángulo 10">
            <a:extLst>
              <a:ext uri="{FF2B5EF4-FFF2-40B4-BE49-F238E27FC236}">
                <a16:creationId xmlns:a16="http://schemas.microsoft.com/office/drawing/2014/main" id="{7BCFBF02-7724-CEDD-EF11-3BFFCF1FE170}"/>
              </a:ext>
            </a:extLst>
          </p:cNvPr>
          <p:cNvSpPr/>
          <p:nvPr/>
        </p:nvSpPr>
        <p:spPr>
          <a:xfrm>
            <a:off x="0" y="12053455"/>
            <a:ext cx="6837218" cy="1662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D3F49D4-BF6B-5A5C-11BC-3D6BFDE8565B}"/>
              </a:ext>
            </a:extLst>
          </p:cNvPr>
          <p:cNvSpPr/>
          <p:nvPr/>
        </p:nvSpPr>
        <p:spPr>
          <a:xfrm>
            <a:off x="19612180" y="2353841"/>
            <a:ext cx="3244645" cy="343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9F113A-FA90-96D8-3B9D-E6E75835DF50}"/>
              </a:ext>
            </a:extLst>
          </p:cNvPr>
          <p:cNvSpPr txBox="1"/>
          <p:nvPr/>
        </p:nvSpPr>
        <p:spPr>
          <a:xfrm>
            <a:off x="9258300" y="6998744"/>
            <a:ext cx="13598525" cy="423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Liste, in der eingetragen werden kann, wann welche </a:t>
            </a:r>
            <a:r>
              <a:rPr lang="de-DE" sz="3800" err="1">
                <a:effectLst/>
                <a:latin typeface="Lato Light" panose="020F0302020204030203" pitchFamily="34" charset="0"/>
              </a:rPr>
              <a:t>Eissorte</a:t>
            </a:r>
            <a:r>
              <a:rPr lang="de-DE" sz="3800">
                <a:effectLst/>
                <a:latin typeface="Lato Light" panose="020F0302020204030203" pitchFamily="34" charset="0"/>
              </a:rPr>
              <a:t> produziert werden soll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Benachrichtigung bei der Planung, wenn eine bestimmte Zutat fast leer werden würde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Automatische Warnung, wenn Planung effizienter sein könnte (z.B. MHD knapp vor Produktion abläuft)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EC9CB7-6F4A-FFEE-013D-36C9F890EB65}"/>
              </a:ext>
            </a:extLst>
          </p:cNvPr>
          <p:cNvSpPr txBox="1"/>
          <p:nvPr/>
        </p:nvSpPr>
        <p:spPr>
          <a:xfrm>
            <a:off x="6400800" y="2791601"/>
            <a:ext cx="16456025" cy="40811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PLANUNG DER PRODUKTION VON EISSORTEN</a:t>
            </a:r>
          </a:p>
        </p:txBody>
      </p:sp>
    </p:spTree>
    <p:extLst>
      <p:ext uri="{BB962C8B-B14F-4D97-AF65-F5344CB8AC3E}">
        <p14:creationId xmlns:p14="http://schemas.microsoft.com/office/powerpoint/2010/main" val="83278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CE6682C-7EC8-EC46-6491-4B653CE0CEF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21"/>
          <a:stretch/>
        </p:blipFill>
        <p:spPr/>
      </p:pic>
      <p:sp>
        <p:nvSpPr>
          <p:cNvPr id="2" name="Rectángulo 10">
            <a:extLst>
              <a:ext uri="{FF2B5EF4-FFF2-40B4-BE49-F238E27FC236}">
                <a16:creationId xmlns:a16="http://schemas.microsoft.com/office/drawing/2014/main" id="{7BCFBF02-7724-CEDD-EF11-3BFFCF1FE170}"/>
              </a:ext>
            </a:extLst>
          </p:cNvPr>
          <p:cNvSpPr/>
          <p:nvPr/>
        </p:nvSpPr>
        <p:spPr>
          <a:xfrm>
            <a:off x="0" y="12053455"/>
            <a:ext cx="6837218" cy="1662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9F113A-FA90-96D8-3B9D-E6E75835DF50}"/>
              </a:ext>
            </a:extLst>
          </p:cNvPr>
          <p:cNvSpPr txBox="1"/>
          <p:nvPr/>
        </p:nvSpPr>
        <p:spPr>
          <a:xfrm>
            <a:off x="9258300" y="6998744"/>
            <a:ext cx="13598525" cy="423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Automatischer Abzug der Waren aus dem Lager durch Scannen des Codes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Warnung, wenn Zutat im Warenlager fast leer ist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Warnung, wenn Ware nicht die ist, die als nächstes abläuft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Benachrichtigung, wenn Zutaten bald ablaufen + Sortenvorschlag 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EC9CB7-6F4A-FFEE-013D-36C9F890EB65}"/>
              </a:ext>
            </a:extLst>
          </p:cNvPr>
          <p:cNvSpPr txBox="1"/>
          <p:nvPr/>
        </p:nvSpPr>
        <p:spPr>
          <a:xfrm>
            <a:off x="6837218" y="2791601"/>
            <a:ext cx="16019607" cy="40811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EFFIZIENTE VERWENDUNG DER ZUTATEN</a:t>
            </a:r>
          </a:p>
        </p:txBody>
      </p:sp>
      <p:sp>
        <p:nvSpPr>
          <p:cNvPr id="3" name="Rectángulo 10">
            <a:extLst>
              <a:ext uri="{FF2B5EF4-FFF2-40B4-BE49-F238E27FC236}">
                <a16:creationId xmlns:a16="http://schemas.microsoft.com/office/drawing/2014/main" id="{AC945B02-AF91-4B92-0A8E-FC43CDED268A}"/>
              </a:ext>
            </a:extLst>
          </p:cNvPr>
          <p:cNvSpPr/>
          <p:nvPr/>
        </p:nvSpPr>
        <p:spPr>
          <a:xfrm>
            <a:off x="19612180" y="2353841"/>
            <a:ext cx="3244645" cy="343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935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301C6AE3-BD3F-B04B-5793-D8A2DCAEF54F}"/>
              </a:ext>
            </a:extLst>
          </p:cNvPr>
          <p:cNvSpPr/>
          <p:nvPr/>
        </p:nvSpPr>
        <p:spPr>
          <a:xfrm rot="5400000">
            <a:off x="678157" y="-3559736"/>
            <a:ext cx="1509167" cy="10180686"/>
          </a:xfrm>
          <a:prstGeom prst="rect">
            <a:avLst/>
          </a:prstGeom>
          <a:solidFill>
            <a:srgbClr val="177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0" name="Rectángulo 22">
            <a:extLst>
              <a:ext uri="{FF2B5EF4-FFF2-40B4-BE49-F238E27FC236}">
                <a16:creationId xmlns:a16="http://schemas.microsoft.com/office/drawing/2014/main" id="{D32D0C25-42A9-17A9-913D-7EBB55B393AC}"/>
              </a:ext>
            </a:extLst>
          </p:cNvPr>
          <p:cNvSpPr/>
          <p:nvPr/>
        </p:nvSpPr>
        <p:spPr>
          <a:xfrm rot="5400000">
            <a:off x="20224869" y="8627794"/>
            <a:ext cx="1498569" cy="6821792"/>
          </a:xfrm>
          <a:prstGeom prst="rect">
            <a:avLst/>
          </a:prstGeom>
          <a:solidFill>
            <a:srgbClr val="177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pic>
        <p:nvPicPr>
          <p:cNvPr id="21" name="Grafik 21" descr="Ein Bild, das Logo enthält.&#10;&#10;Beschreibung automatisch generiert.">
            <a:extLst>
              <a:ext uri="{FF2B5EF4-FFF2-40B4-BE49-F238E27FC236}">
                <a16:creationId xmlns:a16="http://schemas.microsoft.com/office/drawing/2014/main" id="{FE87BECF-3EBE-F2E7-DC87-28875017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85" y="2951084"/>
            <a:ext cx="10463586" cy="742428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A9467B8B-F1AB-2DA6-4841-5847CBA9F794}"/>
              </a:ext>
            </a:extLst>
          </p:cNvPr>
          <p:cNvSpPr/>
          <p:nvPr/>
        </p:nvSpPr>
        <p:spPr>
          <a:xfrm>
            <a:off x="75050" y="11911539"/>
            <a:ext cx="2928205" cy="167757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92EE50-535E-2302-E93C-6FC582710E36}"/>
              </a:ext>
            </a:extLst>
          </p:cNvPr>
          <p:cNvSpPr txBox="1"/>
          <p:nvPr/>
        </p:nvSpPr>
        <p:spPr>
          <a:xfrm>
            <a:off x="13836979" y="4401070"/>
            <a:ext cx="6821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>
                <a:solidFill>
                  <a:srgbClr val="177B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Bytes &amp;</a:t>
            </a:r>
            <a:br>
              <a:rPr lang="de-DE" sz="9600" b="1">
                <a:solidFill>
                  <a:srgbClr val="177B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9600" b="1" err="1">
                <a:solidFill>
                  <a:srgbClr val="177B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Bites</a:t>
            </a:r>
            <a:endParaRPr lang="de-DE" sz="9600" b="1">
              <a:solidFill>
                <a:srgbClr val="177B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9600">
                <a:solidFill>
                  <a:srgbClr val="177B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Consulting</a:t>
            </a:r>
            <a:endParaRPr lang="en-DE" sz="9600">
              <a:solidFill>
                <a:srgbClr val="177B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50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CE6682C-7EC8-EC46-6491-4B653CE0CEF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21"/>
          <a:stretch/>
        </p:blipFill>
        <p:spPr/>
      </p:pic>
      <p:sp>
        <p:nvSpPr>
          <p:cNvPr id="2" name="Rectángulo 10">
            <a:extLst>
              <a:ext uri="{FF2B5EF4-FFF2-40B4-BE49-F238E27FC236}">
                <a16:creationId xmlns:a16="http://schemas.microsoft.com/office/drawing/2014/main" id="{7BCFBF02-7724-CEDD-EF11-3BFFCF1FE170}"/>
              </a:ext>
            </a:extLst>
          </p:cNvPr>
          <p:cNvSpPr/>
          <p:nvPr/>
        </p:nvSpPr>
        <p:spPr>
          <a:xfrm>
            <a:off x="0" y="12053455"/>
            <a:ext cx="6837218" cy="1662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9F113A-FA90-96D8-3B9D-E6E75835DF50}"/>
              </a:ext>
            </a:extLst>
          </p:cNvPr>
          <p:cNvSpPr txBox="1"/>
          <p:nvPr/>
        </p:nvSpPr>
        <p:spPr>
          <a:xfrm>
            <a:off x="9258300" y="6998744"/>
            <a:ext cx="13598525" cy="423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Bestellen von Zutaten direkt über das Programm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Preisvergleich von Produkten vor der Bestellung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Benachrichtigung, wenn ein bestimmter Preis besonders niedrig ist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Speichern der eingekauften Chargen mittels Barcode/QR-Code 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EC9CB7-6F4A-FFEE-013D-36C9F890EB65}"/>
              </a:ext>
            </a:extLst>
          </p:cNvPr>
          <p:cNvSpPr txBox="1"/>
          <p:nvPr/>
        </p:nvSpPr>
        <p:spPr>
          <a:xfrm>
            <a:off x="9982200" y="2791601"/>
            <a:ext cx="12874625" cy="40811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EFFIZIENTER EINKAUF VON ZUTATEN</a:t>
            </a:r>
          </a:p>
        </p:txBody>
      </p:sp>
      <p:sp>
        <p:nvSpPr>
          <p:cNvPr id="5" name="Rectángulo 10">
            <a:extLst>
              <a:ext uri="{FF2B5EF4-FFF2-40B4-BE49-F238E27FC236}">
                <a16:creationId xmlns:a16="http://schemas.microsoft.com/office/drawing/2014/main" id="{ABDB303A-6F01-3116-8719-7F5DA83DD96A}"/>
              </a:ext>
            </a:extLst>
          </p:cNvPr>
          <p:cNvSpPr/>
          <p:nvPr/>
        </p:nvSpPr>
        <p:spPr>
          <a:xfrm>
            <a:off x="19612180" y="2353841"/>
            <a:ext cx="3244645" cy="343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35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CE6682C-7EC8-EC46-6491-4B653CE0CEF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21"/>
          <a:stretch/>
        </p:blipFill>
        <p:spPr/>
      </p:pic>
      <p:sp>
        <p:nvSpPr>
          <p:cNvPr id="2" name="Rectángulo 10">
            <a:extLst>
              <a:ext uri="{FF2B5EF4-FFF2-40B4-BE49-F238E27FC236}">
                <a16:creationId xmlns:a16="http://schemas.microsoft.com/office/drawing/2014/main" id="{7BCFBF02-7724-CEDD-EF11-3BFFCF1FE170}"/>
              </a:ext>
            </a:extLst>
          </p:cNvPr>
          <p:cNvSpPr/>
          <p:nvPr/>
        </p:nvSpPr>
        <p:spPr>
          <a:xfrm>
            <a:off x="0" y="12053455"/>
            <a:ext cx="6837218" cy="1662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9F113A-FA90-96D8-3B9D-E6E75835DF50}"/>
              </a:ext>
            </a:extLst>
          </p:cNvPr>
          <p:cNvSpPr txBox="1"/>
          <p:nvPr/>
        </p:nvSpPr>
        <p:spPr>
          <a:xfrm>
            <a:off x="9258300" y="6998744"/>
            <a:ext cx="13598525" cy="423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3800">
                <a:effectLst/>
                <a:latin typeface="Lato Light" panose="020F0302020204030203" pitchFamily="34" charset="0"/>
              </a:rPr>
              <a:t>Bewertung der Nachfrage nach folgenden Kriterien: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Wetter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Ferien und Feiertage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Events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Trends durch vergangene Verkäufe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 err="1">
                <a:effectLst/>
                <a:latin typeface="Lato Light" panose="020F0302020204030203" pitchFamily="34" charset="0"/>
              </a:rPr>
              <a:t>Social</a:t>
            </a:r>
            <a:r>
              <a:rPr lang="de-DE" sz="3800">
                <a:effectLst/>
                <a:latin typeface="Lato Light" panose="020F0302020204030203" pitchFamily="34" charset="0"/>
              </a:rPr>
              <a:t> Media Trends 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EC9CB7-6F4A-FFEE-013D-36C9F890EB65}"/>
              </a:ext>
            </a:extLst>
          </p:cNvPr>
          <p:cNvSpPr txBox="1"/>
          <p:nvPr/>
        </p:nvSpPr>
        <p:spPr>
          <a:xfrm>
            <a:off x="9982200" y="2791601"/>
            <a:ext cx="12874625" cy="40811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KRITERIENORIEN-TIERTE VORHERSAGE DER NACHFRAGE</a:t>
            </a:r>
          </a:p>
        </p:txBody>
      </p:sp>
      <p:sp>
        <p:nvSpPr>
          <p:cNvPr id="5" name="Rectángulo 10">
            <a:extLst>
              <a:ext uri="{FF2B5EF4-FFF2-40B4-BE49-F238E27FC236}">
                <a16:creationId xmlns:a16="http://schemas.microsoft.com/office/drawing/2014/main" id="{ABDB303A-6F01-3116-8719-7F5DA83DD96A}"/>
              </a:ext>
            </a:extLst>
          </p:cNvPr>
          <p:cNvSpPr/>
          <p:nvPr/>
        </p:nvSpPr>
        <p:spPr>
          <a:xfrm>
            <a:off x="19612180" y="2353841"/>
            <a:ext cx="3244645" cy="343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690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CE6682C-7EC8-EC46-6491-4B653CE0CEF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21"/>
          <a:stretch/>
        </p:blipFill>
        <p:spPr/>
      </p:pic>
      <p:sp>
        <p:nvSpPr>
          <p:cNvPr id="2" name="Rectángulo 10">
            <a:extLst>
              <a:ext uri="{FF2B5EF4-FFF2-40B4-BE49-F238E27FC236}">
                <a16:creationId xmlns:a16="http://schemas.microsoft.com/office/drawing/2014/main" id="{7BCFBF02-7724-CEDD-EF11-3BFFCF1FE170}"/>
              </a:ext>
            </a:extLst>
          </p:cNvPr>
          <p:cNvSpPr/>
          <p:nvPr/>
        </p:nvSpPr>
        <p:spPr>
          <a:xfrm>
            <a:off x="0" y="12053455"/>
            <a:ext cx="6837218" cy="1662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9F113A-FA90-96D8-3B9D-E6E75835DF50}"/>
              </a:ext>
            </a:extLst>
          </p:cNvPr>
          <p:cNvSpPr txBox="1"/>
          <p:nvPr/>
        </p:nvSpPr>
        <p:spPr>
          <a:xfrm>
            <a:off x="9258300" y="6998744"/>
            <a:ext cx="13598525" cy="352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Smarte Waage unter den jeweiligen Eissorten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IoT Anbindung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Erkennung von Trends der jeweiligen Eissorten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Anzeige im Programm, wie viel noch da ist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800">
                <a:effectLst/>
                <a:latin typeface="Lato Light" panose="020F0302020204030203" pitchFamily="34" charset="0"/>
              </a:rPr>
              <a:t>Warnung, wenn </a:t>
            </a:r>
            <a:r>
              <a:rPr lang="de-DE" sz="3800" err="1">
                <a:effectLst/>
                <a:latin typeface="Lato Light" panose="020F0302020204030203" pitchFamily="34" charset="0"/>
              </a:rPr>
              <a:t>Eissorte</a:t>
            </a:r>
            <a:r>
              <a:rPr lang="de-DE" sz="3800">
                <a:effectLst/>
                <a:latin typeface="Lato Light" panose="020F0302020204030203" pitchFamily="34" charset="0"/>
              </a:rPr>
              <a:t> fast leer ist 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EC9CB7-6F4A-FFEE-013D-36C9F890EB65}"/>
              </a:ext>
            </a:extLst>
          </p:cNvPr>
          <p:cNvSpPr txBox="1"/>
          <p:nvPr/>
        </p:nvSpPr>
        <p:spPr>
          <a:xfrm>
            <a:off x="9982200" y="4121196"/>
            <a:ext cx="12874625" cy="27515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NACHVERFOLGEN DER EISSORTEN</a:t>
            </a:r>
          </a:p>
        </p:txBody>
      </p:sp>
      <p:sp>
        <p:nvSpPr>
          <p:cNvPr id="5" name="Rectángulo 10">
            <a:extLst>
              <a:ext uri="{FF2B5EF4-FFF2-40B4-BE49-F238E27FC236}">
                <a16:creationId xmlns:a16="http://schemas.microsoft.com/office/drawing/2014/main" id="{ABDB303A-6F01-3116-8719-7F5DA83DD96A}"/>
              </a:ext>
            </a:extLst>
          </p:cNvPr>
          <p:cNvSpPr/>
          <p:nvPr/>
        </p:nvSpPr>
        <p:spPr>
          <a:xfrm>
            <a:off x="19612180" y="2353841"/>
            <a:ext cx="3244645" cy="343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257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9E1EDA6-B4A7-4A83-61A4-7F24BA6C9DD2}"/>
              </a:ext>
            </a:extLst>
          </p:cNvPr>
          <p:cNvSpPr/>
          <p:nvPr/>
        </p:nvSpPr>
        <p:spPr>
          <a:xfrm>
            <a:off x="2730790" y="1"/>
            <a:ext cx="524288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BE9A61-0DF4-3C5E-7CD0-ED746C961E5A}"/>
              </a:ext>
            </a:extLst>
          </p:cNvPr>
          <p:cNvSpPr txBox="1"/>
          <p:nvPr/>
        </p:nvSpPr>
        <p:spPr>
          <a:xfrm>
            <a:off x="10158522" y="3960948"/>
            <a:ext cx="13139628" cy="1213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200">
                <a:effectLst/>
                <a:latin typeface="Lato Light" panose="020F0302020204030203" pitchFamily="34" charset="0"/>
              </a:rPr>
              <a:t>Anonymisierte Auswertung der durch IoT gesammelten Trend Daten 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3200">
                <a:effectLst/>
                <a:latin typeface="Lato Light" panose="020F0302020204030203" pitchFamily="34" charset="0"/>
              </a:rPr>
              <a:t>Kombination der gesammelten Daten zur Trendvorhersage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F6130C-1076-5C1E-1ACB-3C7E1EEAB57A}"/>
              </a:ext>
            </a:extLst>
          </p:cNvPr>
          <p:cNvSpPr txBox="1"/>
          <p:nvPr/>
        </p:nvSpPr>
        <p:spPr>
          <a:xfrm>
            <a:off x="10158522" y="968862"/>
            <a:ext cx="12701016" cy="27515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OPTIONALE TRENDANALYSE</a:t>
            </a: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B8640FED-2CB5-2CD9-9661-AF5D4CC2E9D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9" b="21639"/>
          <a:stretch>
            <a:fillRect/>
          </a:stretch>
        </p:blipFill>
        <p:spPr>
          <a:xfrm>
            <a:off x="5693390" y="6400800"/>
            <a:ext cx="13332029" cy="5671793"/>
          </a:xfrm>
        </p:spPr>
      </p:pic>
    </p:spTree>
    <p:extLst>
      <p:ext uri="{BB962C8B-B14F-4D97-AF65-F5344CB8AC3E}">
        <p14:creationId xmlns:p14="http://schemas.microsoft.com/office/powerpoint/2010/main" val="2185180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E836976B-C2DA-00C8-A31A-384D9F8B1929}"/>
              </a:ext>
            </a:extLst>
          </p:cNvPr>
          <p:cNvSpPr/>
          <p:nvPr/>
        </p:nvSpPr>
        <p:spPr>
          <a:xfrm>
            <a:off x="0" y="1127901"/>
            <a:ext cx="3244645" cy="6980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7" name="CuadroTexto 22">
            <a:extLst>
              <a:ext uri="{FF2B5EF4-FFF2-40B4-BE49-F238E27FC236}">
                <a16:creationId xmlns:a16="http://schemas.microsoft.com/office/drawing/2014/main" id="{A2E10305-F3A9-BA55-BA3F-36561FAC33B4}"/>
              </a:ext>
            </a:extLst>
          </p:cNvPr>
          <p:cNvSpPr txBox="1"/>
          <p:nvPr/>
        </p:nvSpPr>
        <p:spPr>
          <a:xfrm>
            <a:off x="3730625" y="765982"/>
            <a:ext cx="16916400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USE CASE DIAGRAMM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756BA9-197B-4514-2413-75F6DC55E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75" y="1968830"/>
            <a:ext cx="14846300" cy="1174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780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>
            <a:extLst>
              <a:ext uri="{FF2B5EF4-FFF2-40B4-BE49-F238E27FC236}">
                <a16:creationId xmlns:a16="http://schemas.microsoft.com/office/drawing/2014/main" id="{847207FB-FEFE-7D69-5AB7-B2BAE1BF1357}"/>
              </a:ext>
            </a:extLst>
          </p:cNvPr>
          <p:cNvSpPr/>
          <p:nvPr/>
        </p:nvSpPr>
        <p:spPr>
          <a:xfrm>
            <a:off x="18213842" y="1227857"/>
            <a:ext cx="6163807" cy="498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7" name="CuadroTexto 22">
            <a:extLst>
              <a:ext uri="{FF2B5EF4-FFF2-40B4-BE49-F238E27FC236}">
                <a16:creationId xmlns:a16="http://schemas.microsoft.com/office/drawing/2014/main" id="{0CFAADDD-D1DE-E912-3812-1D5FDA9F92BD}"/>
              </a:ext>
            </a:extLst>
          </p:cNvPr>
          <p:cNvSpPr txBox="1"/>
          <p:nvPr/>
        </p:nvSpPr>
        <p:spPr>
          <a:xfrm>
            <a:off x="3730625" y="765982"/>
            <a:ext cx="16373406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PROGRAMMABLAUF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2FFC398B-7FC5-9160-186E-6339C5674C2F}"/>
              </a:ext>
            </a:extLst>
          </p:cNvPr>
          <p:cNvSpPr/>
          <p:nvPr/>
        </p:nvSpPr>
        <p:spPr>
          <a:xfrm>
            <a:off x="1393589" y="7506748"/>
            <a:ext cx="3318042" cy="139568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Home Screen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AA470D22-16EB-D5A5-2D2C-CA156503A4E2}"/>
              </a:ext>
            </a:extLst>
          </p:cNvPr>
          <p:cNvSpPr/>
          <p:nvPr/>
        </p:nvSpPr>
        <p:spPr>
          <a:xfrm>
            <a:off x="8213489" y="4820698"/>
            <a:ext cx="3318042" cy="139568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Production</a:t>
            </a:r>
            <a:endParaRPr lang="de-DE" sz="320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A3F26A70-3130-11CE-E89A-186080C88F89}"/>
              </a:ext>
            </a:extLst>
          </p:cNvPr>
          <p:cNvSpPr/>
          <p:nvPr/>
        </p:nvSpPr>
        <p:spPr>
          <a:xfrm>
            <a:off x="8213489" y="10192799"/>
            <a:ext cx="3318042" cy="139568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Warehouse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D799AB25-547C-F03D-04FA-365DED932A37}"/>
              </a:ext>
            </a:extLst>
          </p:cNvPr>
          <p:cNvSpPr/>
          <p:nvPr/>
        </p:nvSpPr>
        <p:spPr>
          <a:xfrm>
            <a:off x="1393589" y="4609728"/>
            <a:ext cx="3318042" cy="139568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Language </a:t>
            </a:r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Selection</a:t>
            </a:r>
            <a:endParaRPr lang="de-DE" sz="320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6F319AB-779D-31D4-9540-17FC8F3345B3}"/>
              </a:ext>
            </a:extLst>
          </p:cNvPr>
          <p:cNvCxnSpPr>
            <a:cxnSpLocks/>
            <a:stCxn id="30" idx="0"/>
            <a:endCxn id="37" idx="2"/>
          </p:cNvCxnSpPr>
          <p:nvPr/>
        </p:nvCxnSpPr>
        <p:spPr>
          <a:xfrm flipV="1">
            <a:off x="3052610" y="6005412"/>
            <a:ext cx="0" cy="1501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D55F937C-0669-45CC-0926-A1C5F72793B8}"/>
              </a:ext>
            </a:extLst>
          </p:cNvPr>
          <p:cNvCxnSpPr>
            <a:stCxn id="37" idx="1"/>
            <a:endCxn id="30" idx="1"/>
          </p:cNvCxnSpPr>
          <p:nvPr/>
        </p:nvCxnSpPr>
        <p:spPr>
          <a:xfrm rot="10800000" flipV="1">
            <a:off x="1393589" y="5307570"/>
            <a:ext cx="12700" cy="2897020"/>
          </a:xfrm>
          <a:prstGeom prst="bentConnector3">
            <a:avLst>
              <a:gd name="adj1" fmla="val 18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23">
            <a:extLst>
              <a:ext uri="{FF2B5EF4-FFF2-40B4-BE49-F238E27FC236}">
                <a16:creationId xmlns:a16="http://schemas.microsoft.com/office/drawing/2014/main" id="{B6177EAB-7CCA-60D3-BB2D-33C9A077B176}"/>
              </a:ext>
            </a:extLst>
          </p:cNvPr>
          <p:cNvSpPr txBox="1"/>
          <p:nvPr/>
        </p:nvSpPr>
        <p:spPr>
          <a:xfrm>
            <a:off x="3730625" y="2032909"/>
            <a:ext cx="16916400" cy="75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4000">
                <a:latin typeface="Lato Light" panose="020F0302020204030203" pitchFamily="34" charset="0"/>
              </a:rPr>
              <a:t>des implementierten Programms</a:t>
            </a:r>
          </a:p>
        </p:txBody>
      </p:sp>
      <p:cxnSp>
        <p:nvCxnSpPr>
          <p:cNvPr id="56" name="Verbinder: gekrümmt 55">
            <a:extLst>
              <a:ext uri="{FF2B5EF4-FFF2-40B4-BE49-F238E27FC236}">
                <a16:creationId xmlns:a16="http://schemas.microsoft.com/office/drawing/2014/main" id="{C32C465F-DBC5-29EE-ED38-2F517D86D4F4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4711631" y="5518540"/>
            <a:ext cx="3501858" cy="268605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F6A94CB9-60AD-A9AB-FC1E-AED205E5EE50}"/>
              </a:ext>
            </a:extLst>
          </p:cNvPr>
          <p:cNvCxnSpPr>
            <a:stCxn id="30" idx="3"/>
            <a:endCxn id="36" idx="1"/>
          </p:cNvCxnSpPr>
          <p:nvPr/>
        </p:nvCxnSpPr>
        <p:spPr>
          <a:xfrm>
            <a:off x="4711631" y="8204590"/>
            <a:ext cx="3501858" cy="2686051"/>
          </a:xfrm>
          <a:prstGeom prst="curved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B1FA582F-5559-D700-714E-C6D3936FB3D4}"/>
              </a:ext>
            </a:extLst>
          </p:cNvPr>
          <p:cNvSpPr/>
          <p:nvPr/>
        </p:nvSpPr>
        <p:spPr>
          <a:xfrm>
            <a:off x="14061839" y="3981634"/>
            <a:ext cx="3318042" cy="868242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</a:t>
            </a:r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Flavour</a:t>
            </a:r>
            <a:endParaRPr lang="de-DE" sz="320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CD31BB8A-98B3-F9D1-848A-3913B1781486}"/>
              </a:ext>
            </a:extLst>
          </p:cNvPr>
          <p:cNvSpPr/>
          <p:nvPr/>
        </p:nvSpPr>
        <p:spPr>
          <a:xfrm>
            <a:off x="19640313" y="3989739"/>
            <a:ext cx="3318042" cy="868242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Recipe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B74D7A52-A1A0-3671-1AD1-91DDE21E5F3F}"/>
              </a:ext>
            </a:extLst>
          </p:cNvPr>
          <p:cNvSpPr/>
          <p:nvPr/>
        </p:nvSpPr>
        <p:spPr>
          <a:xfrm>
            <a:off x="14061839" y="6439794"/>
            <a:ext cx="3318042" cy="868242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</a:t>
            </a:r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Amount</a:t>
            </a:r>
            <a:endParaRPr lang="de-DE" sz="320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Rechteck: abgerundete Ecken 62">
            <a:extLst>
              <a:ext uri="{FF2B5EF4-FFF2-40B4-BE49-F238E27FC236}">
                <a16:creationId xmlns:a16="http://schemas.microsoft.com/office/drawing/2014/main" id="{F268C554-A59E-5EF6-8A03-255DA4C5FDC8}"/>
              </a:ext>
            </a:extLst>
          </p:cNvPr>
          <p:cNvSpPr/>
          <p:nvPr/>
        </p:nvSpPr>
        <p:spPr>
          <a:xfrm>
            <a:off x="19618088" y="6439794"/>
            <a:ext cx="3318042" cy="868242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Produce</a:t>
            </a:r>
            <a:endParaRPr lang="de-DE" sz="320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600E2B53-360C-06A1-C944-C2D9BA5A7901}"/>
              </a:ext>
            </a:extLst>
          </p:cNvPr>
          <p:cNvCxnSpPr>
            <a:stCxn id="33" idx="3"/>
            <a:endCxn id="60" idx="1"/>
          </p:cNvCxnSpPr>
          <p:nvPr/>
        </p:nvCxnSpPr>
        <p:spPr>
          <a:xfrm flipV="1">
            <a:off x="11531531" y="4415755"/>
            <a:ext cx="2530308" cy="1102785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EF8391B6-F1EB-233C-2A2F-70BCE41FD389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>
            <a:off x="17379881" y="4415755"/>
            <a:ext cx="2260432" cy="81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er: gekrümmt 68">
            <a:extLst>
              <a:ext uri="{FF2B5EF4-FFF2-40B4-BE49-F238E27FC236}">
                <a16:creationId xmlns:a16="http://schemas.microsoft.com/office/drawing/2014/main" id="{1540DE2D-0F68-C947-41DE-8D28BBBF7B23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rot="5400000">
            <a:off x="17719191" y="2859650"/>
            <a:ext cx="1581813" cy="5578474"/>
          </a:xfrm>
          <a:prstGeom prst="curved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D3B3B64-EFA8-7F51-BDCD-BE9B5E82B9D1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17379881" y="6873915"/>
            <a:ext cx="223820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B8AC67C1-84A3-663A-4C87-6D6FF3B474D5}"/>
              </a:ext>
            </a:extLst>
          </p:cNvPr>
          <p:cNvSpPr/>
          <p:nvPr/>
        </p:nvSpPr>
        <p:spPr>
          <a:xfrm>
            <a:off x="14061839" y="9681325"/>
            <a:ext cx="3318042" cy="210271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</a:t>
            </a:r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Ingredient</a:t>
            </a:r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Amount</a:t>
            </a:r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Unit and </a:t>
            </a:r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Expiry</a:t>
            </a:r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Date</a:t>
            </a: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3C45708-1399-FD65-F1F0-EA0CC7DC3C64}"/>
              </a:ext>
            </a:extLst>
          </p:cNvPr>
          <p:cNvCxnSpPr>
            <a:cxnSpLocks/>
            <a:stCxn id="36" idx="3"/>
            <a:endCxn id="74" idx="1"/>
          </p:cNvCxnSpPr>
          <p:nvPr/>
        </p:nvCxnSpPr>
        <p:spPr>
          <a:xfrm flipV="1">
            <a:off x="11531531" y="10732684"/>
            <a:ext cx="2530308" cy="1579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hteck: abgerundete Ecken 76">
            <a:extLst>
              <a:ext uri="{FF2B5EF4-FFF2-40B4-BE49-F238E27FC236}">
                <a16:creationId xmlns:a16="http://schemas.microsoft.com/office/drawing/2014/main" id="{399487B3-2CA2-0F02-4546-FF3B73B672A3}"/>
              </a:ext>
            </a:extLst>
          </p:cNvPr>
          <p:cNvSpPr/>
          <p:nvPr/>
        </p:nvSpPr>
        <p:spPr>
          <a:xfrm>
            <a:off x="19640314" y="10574354"/>
            <a:ext cx="3318042" cy="868242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Insert</a:t>
            </a: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1285B0A4-3F03-78FD-262B-48B0CD9CA130}"/>
              </a:ext>
            </a:extLst>
          </p:cNvPr>
          <p:cNvCxnSpPr>
            <a:stCxn id="74" idx="3"/>
            <a:endCxn id="77" idx="1"/>
          </p:cNvCxnSpPr>
          <p:nvPr/>
        </p:nvCxnSpPr>
        <p:spPr>
          <a:xfrm>
            <a:off x="17379881" y="10732684"/>
            <a:ext cx="2260433" cy="2757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2BFBC12-ED92-BD2E-871F-5C446EF7A204}"/>
              </a:ext>
            </a:extLst>
          </p:cNvPr>
          <p:cNvSpPr/>
          <p:nvPr/>
        </p:nvSpPr>
        <p:spPr>
          <a:xfrm>
            <a:off x="19640313" y="8503143"/>
            <a:ext cx="3318042" cy="868242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Update Database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941E860-BA8B-92D2-05BB-8CB244153A14}"/>
              </a:ext>
            </a:extLst>
          </p:cNvPr>
          <p:cNvCxnSpPr>
            <a:cxnSpLocks/>
            <a:stCxn id="63" idx="2"/>
            <a:endCxn id="4" idx="0"/>
          </p:cNvCxnSpPr>
          <p:nvPr/>
        </p:nvCxnSpPr>
        <p:spPr>
          <a:xfrm>
            <a:off x="21277109" y="7308036"/>
            <a:ext cx="22225" cy="119510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BC9BA0A-B5E3-3F99-C3F1-2071F1D879BE}"/>
              </a:ext>
            </a:extLst>
          </p:cNvPr>
          <p:cNvCxnSpPr>
            <a:cxnSpLocks/>
            <a:stCxn id="77" idx="0"/>
            <a:endCxn id="4" idx="2"/>
          </p:cNvCxnSpPr>
          <p:nvPr/>
        </p:nvCxnSpPr>
        <p:spPr>
          <a:xfrm flipH="1" flipV="1">
            <a:off x="21299334" y="9371385"/>
            <a:ext cx="1" cy="120296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530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23">
            <a:extLst>
              <a:ext uri="{FF2B5EF4-FFF2-40B4-BE49-F238E27FC236}">
                <a16:creationId xmlns:a16="http://schemas.microsoft.com/office/drawing/2014/main" id="{C36059F9-A6BD-B01E-8D1A-DAF3650A0D32}"/>
              </a:ext>
            </a:extLst>
          </p:cNvPr>
          <p:cNvSpPr txBox="1"/>
          <p:nvPr/>
        </p:nvSpPr>
        <p:spPr>
          <a:xfrm>
            <a:off x="3730625" y="2032909"/>
            <a:ext cx="16916400" cy="75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4000">
                <a:latin typeface="Lato Light" panose="020F0302020204030203" pitchFamily="34" charset="0"/>
              </a:rPr>
              <a:t>Von welchen Chargen werden die Zutaten abgezogen?</a:t>
            </a:r>
          </a:p>
        </p:txBody>
      </p:sp>
      <p:sp>
        <p:nvSpPr>
          <p:cNvPr id="15" name="CuadroTexto 22">
            <a:extLst>
              <a:ext uri="{FF2B5EF4-FFF2-40B4-BE49-F238E27FC236}">
                <a16:creationId xmlns:a16="http://schemas.microsoft.com/office/drawing/2014/main" id="{062695BE-5330-17A8-F303-86EF4BA693E6}"/>
              </a:ext>
            </a:extLst>
          </p:cNvPr>
          <p:cNvSpPr txBox="1"/>
          <p:nvPr/>
        </p:nvSpPr>
        <p:spPr>
          <a:xfrm>
            <a:off x="3730625" y="765982"/>
            <a:ext cx="16916400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PRODUKTION</a:t>
            </a:r>
          </a:p>
        </p:txBody>
      </p:sp>
      <p:pic>
        <p:nvPicPr>
          <p:cNvPr id="3" name="Picture 2" descr="A picture containing screenshot, clipart, design&#10;&#10;Description automatically generated">
            <a:extLst>
              <a:ext uri="{FF2B5EF4-FFF2-40B4-BE49-F238E27FC236}">
                <a16:creationId xmlns:a16="http://schemas.microsoft.com/office/drawing/2014/main" id="{1FFA6FA6-B124-EE62-A4E4-B62ED5DEF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405" y="4872988"/>
            <a:ext cx="6553541" cy="6553541"/>
          </a:xfrm>
          <a:prstGeom prst="rect">
            <a:avLst/>
          </a:prstGeom>
        </p:spPr>
      </p:pic>
      <p:pic>
        <p:nvPicPr>
          <p:cNvPr id="5" name="Picture 4" descr="A shelf with boxes on it&#10;&#10;Description automatically generated with low confidence">
            <a:extLst>
              <a:ext uri="{FF2B5EF4-FFF2-40B4-BE49-F238E27FC236}">
                <a16:creationId xmlns:a16="http://schemas.microsoft.com/office/drawing/2014/main" id="{83105152-32DC-1964-163D-B9DB3F51A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5" y="3454837"/>
            <a:ext cx="7971692" cy="7971692"/>
          </a:xfrm>
          <a:prstGeom prst="rect">
            <a:avLst/>
          </a:prstGeom>
        </p:spPr>
      </p:pic>
      <p:pic>
        <p:nvPicPr>
          <p:cNvPr id="8" name="Picture 7" descr="A shelf with boxes on it&#10;&#10;Description automatically generated with low confidence">
            <a:extLst>
              <a:ext uri="{FF2B5EF4-FFF2-40B4-BE49-F238E27FC236}">
                <a16:creationId xmlns:a16="http://schemas.microsoft.com/office/drawing/2014/main" id="{29F768B1-5AEE-02B9-FA0A-19CDB7AE9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4419259"/>
            <a:ext cx="7971692" cy="79716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D42C2-4C90-2946-4DD8-E190D9BCA7F8}"/>
              </a:ext>
            </a:extLst>
          </p:cNvPr>
          <p:cNvSpPr/>
          <p:nvPr/>
        </p:nvSpPr>
        <p:spPr>
          <a:xfrm>
            <a:off x="7059713" y="6081834"/>
            <a:ext cx="860323" cy="2015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err="1"/>
              <a:t>b.b</a:t>
            </a:r>
            <a:r>
              <a:rPr lang="de-DE" sz="900"/>
              <a:t>. 15.05.23</a:t>
            </a:r>
            <a:endParaRPr lang="en-DE" sz="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1493C7-5C3D-9C5B-D5B7-ED8F9A239D4C}"/>
              </a:ext>
            </a:extLst>
          </p:cNvPr>
          <p:cNvSpPr/>
          <p:nvPr/>
        </p:nvSpPr>
        <p:spPr>
          <a:xfrm>
            <a:off x="7059713" y="7582355"/>
            <a:ext cx="860323" cy="2015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err="1"/>
              <a:t>b.b</a:t>
            </a:r>
            <a:r>
              <a:rPr lang="de-DE" sz="900"/>
              <a:t>. 18.05.23</a:t>
            </a:r>
            <a:endParaRPr lang="en-DE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7E6F5-81BB-6CB0-AE59-D0007E07E16F}"/>
              </a:ext>
            </a:extLst>
          </p:cNvPr>
          <p:cNvSpPr/>
          <p:nvPr/>
        </p:nvSpPr>
        <p:spPr>
          <a:xfrm>
            <a:off x="7059713" y="5808053"/>
            <a:ext cx="860323" cy="2015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/>
              <a:t>1 kg; </a:t>
            </a:r>
            <a:r>
              <a:rPr lang="de-DE" sz="900" err="1"/>
              <a:t>Choc</a:t>
            </a:r>
            <a:r>
              <a:rPr lang="de-DE" sz="900"/>
              <a:t>.</a:t>
            </a:r>
            <a:endParaRPr lang="en-DE" sz="9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AC8DD-BA66-A65F-ADA2-C7A12FCAFE92}"/>
              </a:ext>
            </a:extLst>
          </p:cNvPr>
          <p:cNvSpPr/>
          <p:nvPr/>
        </p:nvSpPr>
        <p:spPr>
          <a:xfrm>
            <a:off x="7059713" y="7308574"/>
            <a:ext cx="860323" cy="2015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/>
              <a:t>7 kg; </a:t>
            </a:r>
            <a:r>
              <a:rPr lang="de-DE" sz="900" err="1"/>
              <a:t>Choc</a:t>
            </a:r>
            <a:r>
              <a:rPr lang="de-DE" sz="900"/>
              <a:t>.</a:t>
            </a:r>
            <a:endParaRPr lang="en-DE" sz="900"/>
          </a:p>
        </p:txBody>
      </p:sp>
    </p:spTree>
    <p:extLst>
      <p:ext uri="{BB962C8B-B14F-4D97-AF65-F5344CB8AC3E}">
        <p14:creationId xmlns:p14="http://schemas.microsoft.com/office/powerpoint/2010/main" val="88146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23">
            <a:extLst>
              <a:ext uri="{FF2B5EF4-FFF2-40B4-BE49-F238E27FC236}">
                <a16:creationId xmlns:a16="http://schemas.microsoft.com/office/drawing/2014/main" id="{C36059F9-A6BD-B01E-8D1A-DAF3650A0D32}"/>
              </a:ext>
            </a:extLst>
          </p:cNvPr>
          <p:cNvSpPr txBox="1"/>
          <p:nvPr/>
        </p:nvSpPr>
        <p:spPr>
          <a:xfrm>
            <a:off x="3730625" y="2032909"/>
            <a:ext cx="16916400" cy="75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4000">
                <a:latin typeface="Lato Light" panose="020F0302020204030203" pitchFamily="34" charset="0"/>
              </a:rPr>
              <a:t>Von welchen Chargen werden die Zutaten abgezogen?</a:t>
            </a:r>
          </a:p>
        </p:txBody>
      </p:sp>
      <p:sp>
        <p:nvSpPr>
          <p:cNvPr id="15" name="CuadroTexto 22">
            <a:extLst>
              <a:ext uri="{FF2B5EF4-FFF2-40B4-BE49-F238E27FC236}">
                <a16:creationId xmlns:a16="http://schemas.microsoft.com/office/drawing/2014/main" id="{062695BE-5330-17A8-F303-86EF4BA693E6}"/>
              </a:ext>
            </a:extLst>
          </p:cNvPr>
          <p:cNvSpPr txBox="1"/>
          <p:nvPr/>
        </p:nvSpPr>
        <p:spPr>
          <a:xfrm>
            <a:off x="3730625" y="765982"/>
            <a:ext cx="16916400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PRODUKTION</a:t>
            </a:r>
          </a:p>
        </p:txBody>
      </p:sp>
      <p:pic>
        <p:nvPicPr>
          <p:cNvPr id="3" name="Picture 2" descr="A picture containing screenshot, clipart, design&#10;&#10;Description automatically generated">
            <a:extLst>
              <a:ext uri="{FF2B5EF4-FFF2-40B4-BE49-F238E27FC236}">
                <a16:creationId xmlns:a16="http://schemas.microsoft.com/office/drawing/2014/main" id="{1FFA6FA6-B124-EE62-A4E4-B62ED5DE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405" y="4872988"/>
            <a:ext cx="6553541" cy="6553541"/>
          </a:xfrm>
          <a:prstGeom prst="rect">
            <a:avLst/>
          </a:prstGeom>
        </p:spPr>
      </p:pic>
      <p:pic>
        <p:nvPicPr>
          <p:cNvPr id="5" name="Picture 4" descr="A shelf with boxes on it&#10;&#10;Description automatically generated with low confidence">
            <a:extLst>
              <a:ext uri="{FF2B5EF4-FFF2-40B4-BE49-F238E27FC236}">
                <a16:creationId xmlns:a16="http://schemas.microsoft.com/office/drawing/2014/main" id="{83105152-32DC-1964-163D-B9DB3F51A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1178" y="2490415"/>
            <a:ext cx="20629274" cy="20629274"/>
          </a:xfrm>
          <a:prstGeom prst="rect">
            <a:avLst/>
          </a:prstGeom>
        </p:spPr>
      </p:pic>
      <p:pic>
        <p:nvPicPr>
          <p:cNvPr id="8" name="Picture 7" descr="A shelf with boxes on it&#10;&#10;Description automatically generated with low confidence">
            <a:extLst>
              <a:ext uri="{FF2B5EF4-FFF2-40B4-BE49-F238E27FC236}">
                <a16:creationId xmlns:a16="http://schemas.microsoft.com/office/drawing/2014/main" id="{29F768B1-5AEE-02B9-FA0A-19CDB7AE9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3028" y="3454837"/>
            <a:ext cx="20629274" cy="206292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D42C2-4C90-2946-4DD8-E190D9BCA7F8}"/>
              </a:ext>
            </a:extLst>
          </p:cNvPr>
          <p:cNvSpPr/>
          <p:nvPr/>
        </p:nvSpPr>
        <p:spPr>
          <a:xfrm>
            <a:off x="3043396" y="7914057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/>
              <a:t>b.b</a:t>
            </a:r>
            <a:r>
              <a:rPr lang="de-DE" sz="2400"/>
              <a:t>. 15.05.23</a:t>
            </a:r>
            <a:endParaRPr lang="en-DE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1493C7-5C3D-9C5B-D5B7-ED8F9A239D4C}"/>
              </a:ext>
            </a:extLst>
          </p:cNvPr>
          <p:cNvSpPr/>
          <p:nvPr/>
        </p:nvSpPr>
        <p:spPr>
          <a:xfrm>
            <a:off x="3043397" y="11691656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/>
              <a:t>b.b</a:t>
            </a:r>
            <a:r>
              <a:rPr lang="de-DE" sz="2400"/>
              <a:t>. 18.05.23</a:t>
            </a:r>
            <a:endParaRPr lang="en-DE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7E6F5-81BB-6CB0-AE59-D0007E07E16F}"/>
              </a:ext>
            </a:extLst>
          </p:cNvPr>
          <p:cNvSpPr/>
          <p:nvPr/>
        </p:nvSpPr>
        <p:spPr>
          <a:xfrm>
            <a:off x="3043396" y="7146986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1 kg; </a:t>
            </a:r>
            <a:r>
              <a:rPr lang="de-DE" sz="2400" err="1"/>
              <a:t>Choc</a:t>
            </a:r>
            <a:r>
              <a:rPr lang="de-DE" sz="2400"/>
              <a:t>.</a:t>
            </a:r>
            <a:endParaRPr lang="en-DE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AC8DD-BA66-A65F-ADA2-C7A12FCAFE92}"/>
              </a:ext>
            </a:extLst>
          </p:cNvPr>
          <p:cNvSpPr/>
          <p:nvPr/>
        </p:nvSpPr>
        <p:spPr>
          <a:xfrm>
            <a:off x="3043398" y="10924585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7 kg; </a:t>
            </a:r>
            <a:r>
              <a:rPr lang="de-DE" sz="2400" err="1"/>
              <a:t>Choc</a:t>
            </a:r>
            <a:r>
              <a:rPr lang="de-DE" sz="2400"/>
              <a:t>.</a:t>
            </a:r>
            <a:endParaRPr lang="en-DE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C619BD-898A-FB2E-009A-E8DD27103723}"/>
              </a:ext>
            </a:extLst>
          </p:cNvPr>
          <p:cNvSpPr/>
          <p:nvPr/>
        </p:nvSpPr>
        <p:spPr>
          <a:xfrm>
            <a:off x="15031405" y="3454837"/>
            <a:ext cx="6553541" cy="10810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Benötigt 3 kg </a:t>
            </a:r>
            <a:r>
              <a:rPr lang="de-DE" err="1"/>
              <a:t>Choc</a:t>
            </a:r>
            <a:r>
              <a:rPr lang="de-DE"/>
              <a:t>.</a:t>
            </a:r>
            <a:endParaRPr lang="en-D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909477-77A9-A153-5E4C-CE9E1A12D73E}"/>
              </a:ext>
            </a:extLst>
          </p:cNvPr>
          <p:cNvCxnSpPr/>
          <p:nvPr/>
        </p:nvCxnSpPr>
        <p:spPr>
          <a:xfrm>
            <a:off x="-10640291" y="7437931"/>
            <a:ext cx="9441096" cy="0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268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23">
            <a:extLst>
              <a:ext uri="{FF2B5EF4-FFF2-40B4-BE49-F238E27FC236}">
                <a16:creationId xmlns:a16="http://schemas.microsoft.com/office/drawing/2014/main" id="{C36059F9-A6BD-B01E-8D1A-DAF3650A0D32}"/>
              </a:ext>
            </a:extLst>
          </p:cNvPr>
          <p:cNvSpPr txBox="1"/>
          <p:nvPr/>
        </p:nvSpPr>
        <p:spPr>
          <a:xfrm>
            <a:off x="3730625" y="2032909"/>
            <a:ext cx="16916400" cy="75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4000">
                <a:latin typeface="Lato Light" panose="020F0302020204030203" pitchFamily="34" charset="0"/>
              </a:rPr>
              <a:t>Von welchen Chargen werden die Zutaten abgezogen?</a:t>
            </a:r>
          </a:p>
        </p:txBody>
      </p:sp>
      <p:sp>
        <p:nvSpPr>
          <p:cNvPr id="15" name="CuadroTexto 22">
            <a:extLst>
              <a:ext uri="{FF2B5EF4-FFF2-40B4-BE49-F238E27FC236}">
                <a16:creationId xmlns:a16="http://schemas.microsoft.com/office/drawing/2014/main" id="{062695BE-5330-17A8-F303-86EF4BA693E6}"/>
              </a:ext>
            </a:extLst>
          </p:cNvPr>
          <p:cNvSpPr txBox="1"/>
          <p:nvPr/>
        </p:nvSpPr>
        <p:spPr>
          <a:xfrm>
            <a:off x="3730625" y="765982"/>
            <a:ext cx="16916400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PRODUKTION</a:t>
            </a:r>
          </a:p>
        </p:txBody>
      </p:sp>
      <p:pic>
        <p:nvPicPr>
          <p:cNvPr id="3" name="Picture 2" descr="A picture containing screenshot, clipart, design&#10;&#10;Description automatically generated">
            <a:extLst>
              <a:ext uri="{FF2B5EF4-FFF2-40B4-BE49-F238E27FC236}">
                <a16:creationId xmlns:a16="http://schemas.microsoft.com/office/drawing/2014/main" id="{1FFA6FA6-B124-EE62-A4E4-B62ED5DE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405" y="4872988"/>
            <a:ext cx="6553541" cy="6553541"/>
          </a:xfrm>
          <a:prstGeom prst="rect">
            <a:avLst/>
          </a:prstGeom>
        </p:spPr>
      </p:pic>
      <p:pic>
        <p:nvPicPr>
          <p:cNvPr id="5" name="Picture 4" descr="A shelf with boxes on it&#10;&#10;Description automatically generated with low confidence">
            <a:extLst>
              <a:ext uri="{FF2B5EF4-FFF2-40B4-BE49-F238E27FC236}">
                <a16:creationId xmlns:a16="http://schemas.microsoft.com/office/drawing/2014/main" id="{83105152-32DC-1964-163D-B9DB3F51A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1178" y="2490415"/>
            <a:ext cx="20629274" cy="20629274"/>
          </a:xfrm>
          <a:prstGeom prst="rect">
            <a:avLst/>
          </a:prstGeom>
        </p:spPr>
      </p:pic>
      <p:pic>
        <p:nvPicPr>
          <p:cNvPr id="8" name="Picture 7" descr="A shelf with boxes on it&#10;&#10;Description automatically generated with low confidence">
            <a:extLst>
              <a:ext uri="{FF2B5EF4-FFF2-40B4-BE49-F238E27FC236}">
                <a16:creationId xmlns:a16="http://schemas.microsoft.com/office/drawing/2014/main" id="{29F768B1-5AEE-02B9-FA0A-19CDB7AE9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3028" y="3454837"/>
            <a:ext cx="20629274" cy="206292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D42C2-4C90-2946-4DD8-E190D9BCA7F8}"/>
              </a:ext>
            </a:extLst>
          </p:cNvPr>
          <p:cNvSpPr/>
          <p:nvPr/>
        </p:nvSpPr>
        <p:spPr>
          <a:xfrm>
            <a:off x="3043396" y="7914057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/>
              <a:t>b.b</a:t>
            </a:r>
            <a:r>
              <a:rPr lang="de-DE" sz="2400"/>
              <a:t>. 15.05.23</a:t>
            </a:r>
            <a:endParaRPr lang="en-DE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1493C7-5C3D-9C5B-D5B7-ED8F9A239D4C}"/>
              </a:ext>
            </a:extLst>
          </p:cNvPr>
          <p:cNvSpPr/>
          <p:nvPr/>
        </p:nvSpPr>
        <p:spPr>
          <a:xfrm>
            <a:off x="3043397" y="11691656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/>
              <a:t>b.b</a:t>
            </a:r>
            <a:r>
              <a:rPr lang="de-DE" sz="2400"/>
              <a:t>. 18.05.23</a:t>
            </a:r>
            <a:endParaRPr lang="en-DE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7E6F5-81BB-6CB0-AE59-D0007E07E16F}"/>
              </a:ext>
            </a:extLst>
          </p:cNvPr>
          <p:cNvSpPr/>
          <p:nvPr/>
        </p:nvSpPr>
        <p:spPr>
          <a:xfrm>
            <a:off x="3043396" y="7146986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1 kg; </a:t>
            </a:r>
            <a:r>
              <a:rPr lang="de-DE" sz="2400" err="1"/>
              <a:t>Choc</a:t>
            </a:r>
            <a:r>
              <a:rPr lang="de-DE" sz="2400"/>
              <a:t>.</a:t>
            </a:r>
            <a:endParaRPr lang="en-DE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AC8DD-BA66-A65F-ADA2-C7A12FCAFE92}"/>
              </a:ext>
            </a:extLst>
          </p:cNvPr>
          <p:cNvSpPr/>
          <p:nvPr/>
        </p:nvSpPr>
        <p:spPr>
          <a:xfrm>
            <a:off x="3043398" y="10924585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7 kg; </a:t>
            </a:r>
            <a:r>
              <a:rPr lang="de-DE" sz="2400" err="1"/>
              <a:t>Choc</a:t>
            </a:r>
            <a:r>
              <a:rPr lang="de-DE" sz="2400"/>
              <a:t>.</a:t>
            </a:r>
            <a:endParaRPr lang="en-DE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C619BD-898A-FB2E-009A-E8DD27103723}"/>
              </a:ext>
            </a:extLst>
          </p:cNvPr>
          <p:cNvSpPr/>
          <p:nvPr/>
        </p:nvSpPr>
        <p:spPr>
          <a:xfrm>
            <a:off x="15031405" y="3454837"/>
            <a:ext cx="6553541" cy="10810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Benötigt 3 kg </a:t>
            </a:r>
            <a:r>
              <a:rPr lang="de-DE" err="1"/>
              <a:t>Choc</a:t>
            </a:r>
            <a:r>
              <a:rPr lang="de-DE"/>
              <a:t>.</a:t>
            </a:r>
            <a:endParaRPr lang="en-D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909477-77A9-A153-5E4C-CE9E1A12D73E}"/>
              </a:ext>
            </a:extLst>
          </p:cNvPr>
          <p:cNvCxnSpPr/>
          <p:nvPr/>
        </p:nvCxnSpPr>
        <p:spPr>
          <a:xfrm>
            <a:off x="5232825" y="7396367"/>
            <a:ext cx="9441096" cy="0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F0B7687-ABB7-3DA1-B78E-4768F6A1194F}"/>
              </a:ext>
            </a:extLst>
          </p:cNvPr>
          <p:cNvSpPr/>
          <p:nvPr/>
        </p:nvSpPr>
        <p:spPr>
          <a:xfrm>
            <a:off x="8695141" y="6480204"/>
            <a:ext cx="4918114" cy="7555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1 kg </a:t>
            </a:r>
            <a:r>
              <a:rPr lang="de-DE" err="1"/>
              <a:t>Choc</a:t>
            </a:r>
            <a:r>
              <a:rPr lang="de-DE"/>
              <a:t>. aus Lager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6922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23">
            <a:extLst>
              <a:ext uri="{FF2B5EF4-FFF2-40B4-BE49-F238E27FC236}">
                <a16:creationId xmlns:a16="http://schemas.microsoft.com/office/drawing/2014/main" id="{C36059F9-A6BD-B01E-8D1A-DAF3650A0D32}"/>
              </a:ext>
            </a:extLst>
          </p:cNvPr>
          <p:cNvSpPr txBox="1"/>
          <p:nvPr/>
        </p:nvSpPr>
        <p:spPr>
          <a:xfrm>
            <a:off x="3730625" y="2032909"/>
            <a:ext cx="16916400" cy="75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4000">
                <a:latin typeface="Lato Light" panose="020F0302020204030203" pitchFamily="34" charset="0"/>
              </a:rPr>
              <a:t>Von welchen Chargen werden die Zutaten abgezogen?</a:t>
            </a:r>
          </a:p>
        </p:txBody>
      </p:sp>
      <p:sp>
        <p:nvSpPr>
          <p:cNvPr id="15" name="CuadroTexto 22">
            <a:extLst>
              <a:ext uri="{FF2B5EF4-FFF2-40B4-BE49-F238E27FC236}">
                <a16:creationId xmlns:a16="http://schemas.microsoft.com/office/drawing/2014/main" id="{062695BE-5330-17A8-F303-86EF4BA693E6}"/>
              </a:ext>
            </a:extLst>
          </p:cNvPr>
          <p:cNvSpPr txBox="1"/>
          <p:nvPr/>
        </p:nvSpPr>
        <p:spPr>
          <a:xfrm>
            <a:off x="3730625" y="765982"/>
            <a:ext cx="16916400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PRODUKTION</a:t>
            </a:r>
          </a:p>
        </p:txBody>
      </p:sp>
      <p:pic>
        <p:nvPicPr>
          <p:cNvPr id="3" name="Picture 2" descr="A picture containing screenshot, clipart, design&#10;&#10;Description automatically generated">
            <a:extLst>
              <a:ext uri="{FF2B5EF4-FFF2-40B4-BE49-F238E27FC236}">
                <a16:creationId xmlns:a16="http://schemas.microsoft.com/office/drawing/2014/main" id="{1FFA6FA6-B124-EE62-A4E4-B62ED5DE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405" y="4872988"/>
            <a:ext cx="6553541" cy="6553541"/>
          </a:xfrm>
          <a:prstGeom prst="rect">
            <a:avLst/>
          </a:prstGeom>
        </p:spPr>
      </p:pic>
      <p:pic>
        <p:nvPicPr>
          <p:cNvPr id="5" name="Picture 4" descr="A shelf with boxes on it&#10;&#10;Description automatically generated with low confidence">
            <a:extLst>
              <a:ext uri="{FF2B5EF4-FFF2-40B4-BE49-F238E27FC236}">
                <a16:creationId xmlns:a16="http://schemas.microsoft.com/office/drawing/2014/main" id="{83105152-32DC-1964-163D-B9DB3F51A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1178" y="2490415"/>
            <a:ext cx="20629274" cy="20629274"/>
          </a:xfrm>
          <a:prstGeom prst="rect">
            <a:avLst/>
          </a:prstGeom>
        </p:spPr>
      </p:pic>
      <p:pic>
        <p:nvPicPr>
          <p:cNvPr id="8" name="Picture 7" descr="A shelf with boxes on it&#10;&#10;Description automatically generated with low confidence">
            <a:extLst>
              <a:ext uri="{FF2B5EF4-FFF2-40B4-BE49-F238E27FC236}">
                <a16:creationId xmlns:a16="http://schemas.microsoft.com/office/drawing/2014/main" id="{29F768B1-5AEE-02B9-FA0A-19CDB7AE9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3028" y="3454837"/>
            <a:ext cx="20629274" cy="206292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D42C2-4C90-2946-4DD8-E190D9BCA7F8}"/>
              </a:ext>
            </a:extLst>
          </p:cNvPr>
          <p:cNvSpPr/>
          <p:nvPr/>
        </p:nvSpPr>
        <p:spPr>
          <a:xfrm>
            <a:off x="3043396" y="7914057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/>
              <a:t>b.b</a:t>
            </a:r>
            <a:r>
              <a:rPr lang="de-DE" sz="2400"/>
              <a:t>. XX.XX.XX</a:t>
            </a:r>
            <a:endParaRPr lang="en-DE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1493C7-5C3D-9C5B-D5B7-ED8F9A239D4C}"/>
              </a:ext>
            </a:extLst>
          </p:cNvPr>
          <p:cNvSpPr/>
          <p:nvPr/>
        </p:nvSpPr>
        <p:spPr>
          <a:xfrm>
            <a:off x="3043397" y="11691656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/>
              <a:t>b.b</a:t>
            </a:r>
            <a:r>
              <a:rPr lang="de-DE" sz="2400"/>
              <a:t>. 18.05.23</a:t>
            </a:r>
            <a:endParaRPr lang="en-DE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7E6F5-81BB-6CB0-AE59-D0007E07E16F}"/>
              </a:ext>
            </a:extLst>
          </p:cNvPr>
          <p:cNvSpPr/>
          <p:nvPr/>
        </p:nvSpPr>
        <p:spPr>
          <a:xfrm>
            <a:off x="3043396" y="7146986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0 kg; </a:t>
            </a:r>
            <a:r>
              <a:rPr lang="de-DE" sz="2400" err="1"/>
              <a:t>Choc</a:t>
            </a:r>
            <a:r>
              <a:rPr lang="de-DE" sz="2400"/>
              <a:t>.</a:t>
            </a:r>
            <a:endParaRPr lang="en-DE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AC8DD-BA66-A65F-ADA2-C7A12FCAFE92}"/>
              </a:ext>
            </a:extLst>
          </p:cNvPr>
          <p:cNvSpPr/>
          <p:nvPr/>
        </p:nvSpPr>
        <p:spPr>
          <a:xfrm>
            <a:off x="3043398" y="10924585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7 kg; </a:t>
            </a:r>
            <a:r>
              <a:rPr lang="de-DE" sz="2400" err="1"/>
              <a:t>Choc</a:t>
            </a:r>
            <a:r>
              <a:rPr lang="de-DE" sz="2400"/>
              <a:t>.</a:t>
            </a:r>
            <a:endParaRPr lang="en-DE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C619BD-898A-FB2E-009A-E8DD27103723}"/>
              </a:ext>
            </a:extLst>
          </p:cNvPr>
          <p:cNvSpPr/>
          <p:nvPr/>
        </p:nvSpPr>
        <p:spPr>
          <a:xfrm>
            <a:off x="15031405" y="3454837"/>
            <a:ext cx="6553541" cy="10810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Benötigt noch 2 kg </a:t>
            </a:r>
            <a:r>
              <a:rPr lang="de-DE" err="1"/>
              <a:t>Choc</a:t>
            </a:r>
            <a:r>
              <a:rPr lang="de-DE"/>
              <a:t>.</a:t>
            </a:r>
            <a:endParaRPr lang="en-D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909477-77A9-A153-5E4C-CE9E1A12D73E}"/>
              </a:ext>
            </a:extLst>
          </p:cNvPr>
          <p:cNvCxnSpPr/>
          <p:nvPr/>
        </p:nvCxnSpPr>
        <p:spPr>
          <a:xfrm>
            <a:off x="5232825" y="11181246"/>
            <a:ext cx="9441096" cy="0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F0B7687-ABB7-3DA1-B78E-4768F6A1194F}"/>
              </a:ext>
            </a:extLst>
          </p:cNvPr>
          <p:cNvSpPr/>
          <p:nvPr/>
        </p:nvSpPr>
        <p:spPr>
          <a:xfrm>
            <a:off x="8695141" y="10263309"/>
            <a:ext cx="4918114" cy="7555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2 kg </a:t>
            </a:r>
            <a:r>
              <a:rPr lang="de-DE" err="1"/>
              <a:t>Choc</a:t>
            </a:r>
            <a:r>
              <a:rPr lang="de-DE"/>
              <a:t>. aus Lager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1726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301C6AE3-BD3F-B04B-5793-D8A2DCAEF54F}"/>
              </a:ext>
            </a:extLst>
          </p:cNvPr>
          <p:cNvSpPr/>
          <p:nvPr/>
        </p:nvSpPr>
        <p:spPr>
          <a:xfrm rot="5400000">
            <a:off x="2762273" y="-1998765"/>
            <a:ext cx="5300096" cy="10828474"/>
          </a:xfrm>
          <a:prstGeom prst="rect">
            <a:avLst/>
          </a:prstGeom>
          <a:solidFill>
            <a:srgbClr val="177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4EB4293-A738-D591-4B0E-4A0B2935014E}"/>
              </a:ext>
            </a:extLst>
          </p:cNvPr>
          <p:cNvSpPr txBox="1"/>
          <p:nvPr/>
        </p:nvSpPr>
        <p:spPr>
          <a:xfrm>
            <a:off x="587012" y="1618558"/>
            <a:ext cx="7855947" cy="2751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>
                <a:solidFill>
                  <a:schemeClr val="bg1"/>
                </a:solidFill>
                <a:latin typeface="Lato Black"/>
                <a:ea typeface="Open Sans"/>
                <a:cs typeface="Open Sans"/>
              </a:rPr>
              <a:t>Bytes &amp; Bites </a:t>
            </a:r>
            <a:br>
              <a:rPr lang="es-SV" sz="9600">
                <a:solidFill>
                  <a:schemeClr val="bg1"/>
                </a:solidFill>
                <a:latin typeface="Lato Black"/>
                <a:ea typeface="Open Sans"/>
                <a:cs typeface="Open Sans"/>
              </a:rPr>
            </a:br>
            <a:r>
              <a:rPr lang="es-SV" sz="9600">
                <a:solidFill>
                  <a:schemeClr val="bg1"/>
                </a:solidFill>
                <a:latin typeface="Lato Black"/>
                <a:ea typeface="Open Sans"/>
                <a:cs typeface="Open Sans"/>
              </a:rPr>
              <a:t>Consulting</a:t>
            </a:r>
          </a:p>
        </p:txBody>
      </p:sp>
      <p:pic>
        <p:nvPicPr>
          <p:cNvPr id="15" name="Grafik 4" descr="Ein Bild, das Person, Im Haus, stehend, Menschen enthält.&#10;&#10;Beschreibung automatisch generiert.">
            <a:extLst>
              <a:ext uri="{FF2B5EF4-FFF2-40B4-BE49-F238E27FC236}">
                <a16:creationId xmlns:a16="http://schemas.microsoft.com/office/drawing/2014/main" id="{0AB1335F-853C-4B9C-4F36-03241A9F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26" r="18526"/>
          <a:stretch/>
        </p:blipFill>
        <p:spPr>
          <a:xfrm>
            <a:off x="12504376" y="1644388"/>
            <a:ext cx="10586673" cy="10427223"/>
          </a:xfrm>
          <a:prstGeom prst="rect">
            <a:avLst/>
          </a:prstGeom>
        </p:spPr>
      </p:pic>
      <p:sp>
        <p:nvSpPr>
          <p:cNvPr id="18" name="CuadroTexto 4">
            <a:extLst>
              <a:ext uri="{FF2B5EF4-FFF2-40B4-BE49-F238E27FC236}">
                <a16:creationId xmlns:a16="http://schemas.microsoft.com/office/drawing/2014/main" id="{5DB86073-E05A-EC4A-59D9-66DD80520FE8}"/>
              </a:ext>
            </a:extLst>
          </p:cNvPr>
          <p:cNvSpPr txBox="1"/>
          <p:nvPr/>
        </p:nvSpPr>
        <p:spPr>
          <a:xfrm>
            <a:off x="400308" y="6657936"/>
            <a:ext cx="11371772" cy="3748719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8800" err="1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We</a:t>
            </a:r>
            <a:r>
              <a:rPr lang="es-SV" sz="8800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 </a:t>
            </a:r>
            <a:r>
              <a:rPr lang="es-SV" sz="8800" err="1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help</a:t>
            </a:r>
            <a:r>
              <a:rPr lang="es-SV" sz="8800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 </a:t>
            </a:r>
            <a:r>
              <a:rPr lang="es-SV" sz="8800" err="1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you</a:t>
            </a:r>
            <a:r>
              <a:rPr lang="es-SV" sz="8800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 </a:t>
            </a:r>
            <a:br>
              <a:rPr lang="es-SV" sz="8800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</a:br>
            <a:r>
              <a:rPr lang="es-SV" sz="8800" err="1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melt</a:t>
            </a:r>
            <a:r>
              <a:rPr lang="es-SV" sz="8800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 </a:t>
            </a:r>
            <a:r>
              <a:rPr lang="es-SV" sz="8800" err="1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away</a:t>
            </a:r>
            <a:r>
              <a:rPr lang="es-SV" sz="8800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 </a:t>
            </a:r>
            <a:r>
              <a:rPr lang="es-SV" sz="8800" err="1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your</a:t>
            </a:r>
            <a:r>
              <a:rPr lang="es-SV" sz="8800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 </a:t>
            </a:r>
            <a:r>
              <a:rPr lang="es-SV" sz="8800" err="1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business</a:t>
            </a:r>
            <a:r>
              <a:rPr lang="es-SV" sz="8800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 </a:t>
            </a:r>
            <a:r>
              <a:rPr lang="es-SV" sz="8800" err="1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challenges</a:t>
            </a:r>
            <a:r>
              <a:rPr lang="es-SV" sz="8800">
                <a:solidFill>
                  <a:srgbClr val="177B57"/>
                </a:solidFill>
                <a:latin typeface="Lato Black"/>
                <a:ea typeface="Open Sans"/>
                <a:cs typeface="Open Sans"/>
              </a:rPr>
              <a:t>!</a:t>
            </a:r>
            <a:endParaRPr lang="de-DE" sz="8800">
              <a:solidFill>
                <a:srgbClr val="177B57"/>
              </a:solidFill>
              <a:latin typeface="Lato Black"/>
              <a:ea typeface="Open Sans"/>
              <a:cs typeface="Open Sans"/>
            </a:endParaRPr>
          </a:p>
        </p:txBody>
      </p:sp>
      <p:sp>
        <p:nvSpPr>
          <p:cNvPr id="2" name="CuadroTexto 23">
            <a:extLst>
              <a:ext uri="{FF2B5EF4-FFF2-40B4-BE49-F238E27FC236}">
                <a16:creationId xmlns:a16="http://schemas.microsoft.com/office/drawing/2014/main" id="{B4F878F0-3F00-3BC4-7A3A-322497B44D78}"/>
              </a:ext>
            </a:extLst>
          </p:cNvPr>
          <p:cNvSpPr txBox="1"/>
          <p:nvPr/>
        </p:nvSpPr>
        <p:spPr>
          <a:xfrm>
            <a:off x="587012" y="4512250"/>
            <a:ext cx="785594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s-SV" sz="8000">
                <a:solidFill>
                  <a:schemeClr val="bg1">
                    <a:alpha val="60368"/>
                  </a:schemeClr>
                </a:solidFill>
                <a:latin typeface="Lato Black"/>
                <a:ea typeface="Open Sans"/>
                <a:cs typeface="Open Sans"/>
              </a:rPr>
              <a:t>für Eiscafes</a:t>
            </a:r>
          </a:p>
        </p:txBody>
      </p:sp>
    </p:spTree>
    <p:extLst>
      <p:ext uri="{BB962C8B-B14F-4D97-AF65-F5344CB8AC3E}">
        <p14:creationId xmlns:p14="http://schemas.microsoft.com/office/powerpoint/2010/main" val="3950355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23">
            <a:extLst>
              <a:ext uri="{FF2B5EF4-FFF2-40B4-BE49-F238E27FC236}">
                <a16:creationId xmlns:a16="http://schemas.microsoft.com/office/drawing/2014/main" id="{C36059F9-A6BD-B01E-8D1A-DAF3650A0D32}"/>
              </a:ext>
            </a:extLst>
          </p:cNvPr>
          <p:cNvSpPr txBox="1"/>
          <p:nvPr/>
        </p:nvSpPr>
        <p:spPr>
          <a:xfrm>
            <a:off x="3730625" y="2032909"/>
            <a:ext cx="16916400" cy="75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4000">
                <a:latin typeface="Lato Light" panose="020F0302020204030203" pitchFamily="34" charset="0"/>
              </a:rPr>
              <a:t>Von welchen Chargen werden die Zutaten abgezogen?</a:t>
            </a:r>
          </a:p>
        </p:txBody>
      </p:sp>
      <p:sp>
        <p:nvSpPr>
          <p:cNvPr id="15" name="CuadroTexto 22">
            <a:extLst>
              <a:ext uri="{FF2B5EF4-FFF2-40B4-BE49-F238E27FC236}">
                <a16:creationId xmlns:a16="http://schemas.microsoft.com/office/drawing/2014/main" id="{062695BE-5330-17A8-F303-86EF4BA693E6}"/>
              </a:ext>
            </a:extLst>
          </p:cNvPr>
          <p:cNvSpPr txBox="1"/>
          <p:nvPr/>
        </p:nvSpPr>
        <p:spPr>
          <a:xfrm>
            <a:off x="3730625" y="765982"/>
            <a:ext cx="16916400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PRODUKTION</a:t>
            </a:r>
          </a:p>
        </p:txBody>
      </p:sp>
      <p:pic>
        <p:nvPicPr>
          <p:cNvPr id="3" name="Picture 2" descr="A picture containing screenshot, clipart, design&#10;&#10;Description automatically generated">
            <a:extLst>
              <a:ext uri="{FF2B5EF4-FFF2-40B4-BE49-F238E27FC236}">
                <a16:creationId xmlns:a16="http://schemas.microsoft.com/office/drawing/2014/main" id="{1FFA6FA6-B124-EE62-A4E4-B62ED5DE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405" y="4872988"/>
            <a:ext cx="6553541" cy="6553541"/>
          </a:xfrm>
          <a:prstGeom prst="rect">
            <a:avLst/>
          </a:prstGeom>
        </p:spPr>
      </p:pic>
      <p:pic>
        <p:nvPicPr>
          <p:cNvPr id="5" name="Picture 4" descr="A shelf with boxes on it&#10;&#10;Description automatically generated with low confidence">
            <a:extLst>
              <a:ext uri="{FF2B5EF4-FFF2-40B4-BE49-F238E27FC236}">
                <a16:creationId xmlns:a16="http://schemas.microsoft.com/office/drawing/2014/main" id="{83105152-32DC-1964-163D-B9DB3F51A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1178" y="2490415"/>
            <a:ext cx="20629274" cy="20629274"/>
          </a:xfrm>
          <a:prstGeom prst="rect">
            <a:avLst/>
          </a:prstGeom>
        </p:spPr>
      </p:pic>
      <p:pic>
        <p:nvPicPr>
          <p:cNvPr id="8" name="Picture 7" descr="A shelf with boxes on it&#10;&#10;Description automatically generated with low confidence">
            <a:extLst>
              <a:ext uri="{FF2B5EF4-FFF2-40B4-BE49-F238E27FC236}">
                <a16:creationId xmlns:a16="http://schemas.microsoft.com/office/drawing/2014/main" id="{29F768B1-5AEE-02B9-FA0A-19CDB7AE9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3028" y="3454837"/>
            <a:ext cx="20629274" cy="206292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D42C2-4C90-2946-4DD8-E190D9BCA7F8}"/>
              </a:ext>
            </a:extLst>
          </p:cNvPr>
          <p:cNvSpPr/>
          <p:nvPr/>
        </p:nvSpPr>
        <p:spPr>
          <a:xfrm>
            <a:off x="3043396" y="7914057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/>
              <a:t>b.b</a:t>
            </a:r>
            <a:r>
              <a:rPr lang="de-DE" sz="2400"/>
              <a:t>. XX.XX.XX</a:t>
            </a:r>
            <a:endParaRPr lang="en-DE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1493C7-5C3D-9C5B-D5B7-ED8F9A239D4C}"/>
              </a:ext>
            </a:extLst>
          </p:cNvPr>
          <p:cNvSpPr/>
          <p:nvPr/>
        </p:nvSpPr>
        <p:spPr>
          <a:xfrm>
            <a:off x="3043397" y="11691656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/>
              <a:t>b.b</a:t>
            </a:r>
            <a:r>
              <a:rPr lang="de-DE" sz="2400"/>
              <a:t>. 18.05.23</a:t>
            </a:r>
            <a:endParaRPr lang="en-DE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7E6F5-81BB-6CB0-AE59-D0007E07E16F}"/>
              </a:ext>
            </a:extLst>
          </p:cNvPr>
          <p:cNvSpPr/>
          <p:nvPr/>
        </p:nvSpPr>
        <p:spPr>
          <a:xfrm>
            <a:off x="3043396" y="7146986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0 kg; </a:t>
            </a:r>
            <a:r>
              <a:rPr lang="de-DE" sz="2400" err="1"/>
              <a:t>Choc</a:t>
            </a:r>
            <a:r>
              <a:rPr lang="de-DE" sz="2400"/>
              <a:t>.</a:t>
            </a:r>
            <a:endParaRPr lang="en-DE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AC8DD-BA66-A65F-ADA2-C7A12FCAFE92}"/>
              </a:ext>
            </a:extLst>
          </p:cNvPr>
          <p:cNvSpPr/>
          <p:nvPr/>
        </p:nvSpPr>
        <p:spPr>
          <a:xfrm>
            <a:off x="3043398" y="10924585"/>
            <a:ext cx="2189429" cy="464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5 kg; </a:t>
            </a:r>
            <a:r>
              <a:rPr lang="de-DE" sz="2400" err="1"/>
              <a:t>Choc</a:t>
            </a:r>
            <a:r>
              <a:rPr lang="de-DE" sz="2400"/>
              <a:t>.</a:t>
            </a:r>
            <a:endParaRPr lang="en-DE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C619BD-898A-FB2E-009A-E8DD27103723}"/>
              </a:ext>
            </a:extLst>
          </p:cNvPr>
          <p:cNvSpPr/>
          <p:nvPr/>
        </p:nvSpPr>
        <p:spPr>
          <a:xfrm>
            <a:off x="15031405" y="3454837"/>
            <a:ext cx="6553541" cy="10810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Benötigt noch 0 kg </a:t>
            </a:r>
            <a:r>
              <a:rPr lang="de-DE" err="1"/>
              <a:t>Choc</a:t>
            </a:r>
            <a:r>
              <a:rPr lang="de-DE"/>
              <a:t>.</a:t>
            </a:r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38CE3-1BD3-C515-79D1-4A9F29A98151}"/>
              </a:ext>
            </a:extLst>
          </p:cNvPr>
          <p:cNvSpPr/>
          <p:nvPr/>
        </p:nvSpPr>
        <p:spPr>
          <a:xfrm>
            <a:off x="15031405" y="11763612"/>
            <a:ext cx="6553541" cy="10810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Produktion startet.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665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9A9E07B-B306-1AA5-BD50-F985E199AE82}"/>
              </a:ext>
            </a:extLst>
          </p:cNvPr>
          <p:cNvSpPr/>
          <p:nvPr/>
        </p:nvSpPr>
        <p:spPr>
          <a:xfrm>
            <a:off x="0" y="10382865"/>
            <a:ext cx="8360902" cy="5653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81969B6-864A-3F12-B34D-19C9BEFFA54B}"/>
              </a:ext>
            </a:extLst>
          </p:cNvPr>
          <p:cNvSpPr/>
          <p:nvPr/>
        </p:nvSpPr>
        <p:spPr>
          <a:xfrm>
            <a:off x="19623547" y="3220659"/>
            <a:ext cx="3244645" cy="6980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1EC9BA0-D96A-DC65-D3FD-32E2F4D6ED4C}"/>
              </a:ext>
            </a:extLst>
          </p:cNvPr>
          <p:cNvSpPr txBox="1"/>
          <p:nvPr/>
        </p:nvSpPr>
        <p:spPr>
          <a:xfrm>
            <a:off x="1520824" y="5496088"/>
            <a:ext cx="21347367" cy="2723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19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91165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>
            <a:extLst>
              <a:ext uri="{FF2B5EF4-FFF2-40B4-BE49-F238E27FC236}">
                <a16:creationId xmlns:a16="http://schemas.microsoft.com/office/drawing/2014/main" id="{847207FB-FEFE-7D69-5AB7-B2BAE1BF1357}"/>
              </a:ext>
            </a:extLst>
          </p:cNvPr>
          <p:cNvSpPr/>
          <p:nvPr/>
        </p:nvSpPr>
        <p:spPr>
          <a:xfrm>
            <a:off x="18213842" y="1227857"/>
            <a:ext cx="6163807" cy="498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7" name="CuadroTexto 22">
            <a:extLst>
              <a:ext uri="{FF2B5EF4-FFF2-40B4-BE49-F238E27FC236}">
                <a16:creationId xmlns:a16="http://schemas.microsoft.com/office/drawing/2014/main" id="{0CFAADDD-D1DE-E912-3812-1D5FDA9F92BD}"/>
              </a:ext>
            </a:extLst>
          </p:cNvPr>
          <p:cNvSpPr txBox="1"/>
          <p:nvPr/>
        </p:nvSpPr>
        <p:spPr>
          <a:xfrm>
            <a:off x="3730625" y="765982"/>
            <a:ext cx="16373406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PROGRAMMABLAUF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2FFC398B-7FC5-9160-186E-6339C5674C2F}"/>
              </a:ext>
            </a:extLst>
          </p:cNvPr>
          <p:cNvSpPr/>
          <p:nvPr/>
        </p:nvSpPr>
        <p:spPr>
          <a:xfrm>
            <a:off x="1733914" y="7169415"/>
            <a:ext cx="3380433" cy="1421928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 In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AA470D22-16EB-D5A5-2D2C-CA156503A4E2}"/>
              </a:ext>
            </a:extLst>
          </p:cNvPr>
          <p:cNvSpPr/>
          <p:nvPr/>
        </p:nvSpPr>
        <p:spPr>
          <a:xfrm>
            <a:off x="14452591" y="4274132"/>
            <a:ext cx="3380433" cy="1421928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Home Screen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A3F26A70-3130-11CE-E89A-186080C88F89}"/>
              </a:ext>
            </a:extLst>
          </p:cNvPr>
          <p:cNvSpPr/>
          <p:nvPr/>
        </p:nvSpPr>
        <p:spPr>
          <a:xfrm>
            <a:off x="3310089" y="10482996"/>
            <a:ext cx="3553900" cy="1421928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Kundenübersicht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D799AB25-547C-F03D-04FA-365DED932A37}"/>
              </a:ext>
            </a:extLst>
          </p:cNvPr>
          <p:cNvSpPr/>
          <p:nvPr/>
        </p:nvSpPr>
        <p:spPr>
          <a:xfrm>
            <a:off x="1733914" y="4272395"/>
            <a:ext cx="3380433" cy="1421928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Sign</a:t>
            </a:r>
            <a:r>
              <a:rPr lang="de-DE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Up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6F319AB-779D-31D4-9540-17FC8F3345B3}"/>
              </a:ext>
            </a:extLst>
          </p:cNvPr>
          <p:cNvCxnSpPr>
            <a:cxnSpLocks/>
            <a:stCxn id="30" idx="0"/>
            <a:endCxn id="37" idx="2"/>
          </p:cNvCxnSpPr>
          <p:nvPr/>
        </p:nvCxnSpPr>
        <p:spPr>
          <a:xfrm flipV="1">
            <a:off x="3424131" y="5694323"/>
            <a:ext cx="0" cy="14750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D55F937C-0669-45CC-0926-A1C5F72793B8}"/>
              </a:ext>
            </a:extLst>
          </p:cNvPr>
          <p:cNvCxnSpPr>
            <a:stCxn id="37" idx="1"/>
            <a:endCxn id="30" idx="1"/>
          </p:cNvCxnSpPr>
          <p:nvPr/>
        </p:nvCxnSpPr>
        <p:spPr>
          <a:xfrm rot="10800000" flipV="1">
            <a:off x="1733914" y="4983359"/>
            <a:ext cx="12700" cy="2897020"/>
          </a:xfrm>
          <a:prstGeom prst="bentConnector3">
            <a:avLst>
              <a:gd name="adj1" fmla="val 18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23">
            <a:extLst>
              <a:ext uri="{FF2B5EF4-FFF2-40B4-BE49-F238E27FC236}">
                <a16:creationId xmlns:a16="http://schemas.microsoft.com/office/drawing/2014/main" id="{B6177EAB-7CCA-60D3-BB2D-33C9A077B176}"/>
              </a:ext>
            </a:extLst>
          </p:cNvPr>
          <p:cNvSpPr txBox="1"/>
          <p:nvPr/>
        </p:nvSpPr>
        <p:spPr>
          <a:xfrm>
            <a:off x="3730625" y="2032909"/>
            <a:ext cx="16916400" cy="75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4000">
                <a:latin typeface="Lato Light" panose="020F0302020204030203" pitchFamily="34" charset="0"/>
              </a:rPr>
              <a:t>des gemockten Programms</a:t>
            </a:r>
          </a:p>
        </p:txBody>
      </p:sp>
      <p:cxnSp>
        <p:nvCxnSpPr>
          <p:cNvPr id="56" name="Verbinder: gekrümmt 55">
            <a:extLst>
              <a:ext uri="{FF2B5EF4-FFF2-40B4-BE49-F238E27FC236}">
                <a16:creationId xmlns:a16="http://schemas.microsoft.com/office/drawing/2014/main" id="{C32C465F-DBC5-29EE-ED38-2F517D86D4F4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5114347" y="4985096"/>
            <a:ext cx="9338244" cy="289528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F6A94CB9-60AD-A9AB-FC1E-AED205E5EE50}"/>
              </a:ext>
            </a:extLst>
          </p:cNvPr>
          <p:cNvCxnSpPr>
            <a:cxnSpLocks/>
            <a:stCxn id="30" idx="3"/>
            <a:endCxn id="36" idx="0"/>
          </p:cNvCxnSpPr>
          <p:nvPr/>
        </p:nvCxnSpPr>
        <p:spPr>
          <a:xfrm flipH="1">
            <a:off x="5087039" y="7880379"/>
            <a:ext cx="27308" cy="2602617"/>
          </a:xfrm>
          <a:prstGeom prst="curvedConnector4">
            <a:avLst>
              <a:gd name="adj1" fmla="val -837117"/>
              <a:gd name="adj2" fmla="val 6365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DD8B184-6C2D-45B9-8C42-C2D6F13BEE81}"/>
              </a:ext>
            </a:extLst>
          </p:cNvPr>
          <p:cNvSpPr txBox="1"/>
          <p:nvPr/>
        </p:nvSpPr>
        <p:spPr>
          <a:xfrm>
            <a:off x="9117160" y="5816323"/>
            <a:ext cx="180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Employee</a:t>
            </a:r>
            <a:endParaRPr lang="de-DE" sz="240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FB8DBFB-1420-C82F-7FBF-3ECDC92A9A7D}"/>
              </a:ext>
            </a:extLst>
          </p:cNvPr>
          <p:cNvSpPr txBox="1"/>
          <p:nvPr/>
        </p:nvSpPr>
        <p:spPr>
          <a:xfrm>
            <a:off x="4504337" y="9000321"/>
            <a:ext cx="1676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D48FF0B-91E6-6F25-1130-949D33712EDE}"/>
              </a:ext>
            </a:extLst>
          </p:cNvPr>
          <p:cNvSpPr/>
          <p:nvPr/>
        </p:nvSpPr>
        <p:spPr>
          <a:xfrm>
            <a:off x="19655484" y="7321580"/>
            <a:ext cx="3380431" cy="884568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Planning</a:t>
            </a:r>
            <a:endParaRPr lang="de-DE" sz="320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E165A20-F215-BF9E-48F8-D8FC3CB31788}"/>
              </a:ext>
            </a:extLst>
          </p:cNvPr>
          <p:cNvSpPr/>
          <p:nvPr/>
        </p:nvSpPr>
        <p:spPr>
          <a:xfrm>
            <a:off x="9249702" y="7321580"/>
            <a:ext cx="3380431" cy="884568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Warehouse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6B99EDE-9ADA-8E4C-94F4-AD597FADCCBB}"/>
              </a:ext>
            </a:extLst>
          </p:cNvPr>
          <p:cNvSpPr/>
          <p:nvPr/>
        </p:nvSpPr>
        <p:spPr>
          <a:xfrm>
            <a:off x="14452593" y="7318787"/>
            <a:ext cx="3380431" cy="884568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Production</a:t>
            </a:r>
            <a:endParaRPr lang="de-DE" sz="320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57BB8204-860C-8B58-85A6-1940E6270B6F}"/>
              </a:ext>
            </a:extLst>
          </p:cNvPr>
          <p:cNvCxnSpPr>
            <a:stCxn id="33" idx="2"/>
            <a:endCxn id="12" idx="0"/>
          </p:cNvCxnSpPr>
          <p:nvPr/>
        </p:nvCxnSpPr>
        <p:spPr>
          <a:xfrm rot="5400000">
            <a:off x="12728603" y="3907375"/>
            <a:ext cx="1625520" cy="5202890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50B69CFA-6844-9A63-9623-D1BCE5B57255}"/>
              </a:ext>
            </a:extLst>
          </p:cNvPr>
          <p:cNvCxnSpPr>
            <a:cxnSpLocks/>
            <a:stCxn id="33" idx="2"/>
            <a:endCxn id="11" idx="0"/>
          </p:cNvCxnSpPr>
          <p:nvPr/>
        </p:nvCxnSpPr>
        <p:spPr>
          <a:xfrm rot="16200000" flipH="1">
            <a:off x="17931494" y="3907374"/>
            <a:ext cx="1625520" cy="520289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5EBA243-E705-4816-51CB-5F3B399723C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5432724" y="5696060"/>
            <a:ext cx="710085" cy="1622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E6B3859B-7D2F-C3FF-3EDE-396ACF6F1509}"/>
              </a:ext>
            </a:extLst>
          </p:cNvPr>
          <p:cNvSpPr/>
          <p:nvPr/>
        </p:nvSpPr>
        <p:spPr>
          <a:xfrm>
            <a:off x="19655484" y="10258954"/>
            <a:ext cx="3380431" cy="884568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Ice Cream </a:t>
            </a:r>
            <a:r>
              <a:rPr lang="de-DE" sz="28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Flavour</a:t>
            </a:r>
            <a:r>
              <a:rPr lang="de-DE" sz="28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8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de-DE" sz="28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Plan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6A222E57-5107-0BDB-1854-79906D2CE102}"/>
              </a:ext>
            </a:extLst>
          </p:cNvPr>
          <p:cNvSpPr/>
          <p:nvPr/>
        </p:nvSpPr>
        <p:spPr>
          <a:xfrm>
            <a:off x="14481059" y="10258954"/>
            <a:ext cx="3380431" cy="884568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Batches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6FDF343D-D14F-5204-B129-AAC7E9C56BF7}"/>
              </a:ext>
            </a:extLst>
          </p:cNvPr>
          <p:cNvSpPr/>
          <p:nvPr/>
        </p:nvSpPr>
        <p:spPr>
          <a:xfrm>
            <a:off x="9249702" y="10258348"/>
            <a:ext cx="3380431" cy="884568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</a:t>
            </a:r>
            <a:r>
              <a:rPr lang="de-DE" sz="24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Recipes</a:t>
            </a:r>
            <a:r>
              <a:rPr lang="de-DE" sz="24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de-DE" sz="240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Produce</a:t>
            </a:r>
            <a:endParaRPr lang="de-DE" sz="240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2BB8EDC-8F3C-14E4-BEFF-1D1612A08F20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10939918" y="8206148"/>
            <a:ext cx="0" cy="2052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EF04232-967E-F523-8D7C-53CCEF33467D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>
            <a:off x="16142809" y="8203355"/>
            <a:ext cx="28466" cy="2055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5E45168-BF5B-9321-BF9C-3B37D6A695E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21345700" y="8206148"/>
            <a:ext cx="0" cy="20528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97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9A9E07B-B306-1AA5-BD50-F985E199AE82}"/>
              </a:ext>
            </a:extLst>
          </p:cNvPr>
          <p:cNvSpPr/>
          <p:nvPr/>
        </p:nvSpPr>
        <p:spPr>
          <a:xfrm>
            <a:off x="0" y="10382865"/>
            <a:ext cx="8360902" cy="5653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81969B6-864A-3F12-B34D-19C9BEFFA54B}"/>
              </a:ext>
            </a:extLst>
          </p:cNvPr>
          <p:cNvSpPr/>
          <p:nvPr/>
        </p:nvSpPr>
        <p:spPr>
          <a:xfrm>
            <a:off x="19623547" y="3220659"/>
            <a:ext cx="3244645" cy="6980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1EC9BA0-D96A-DC65-D3FD-32E2F4D6ED4C}"/>
              </a:ext>
            </a:extLst>
          </p:cNvPr>
          <p:cNvSpPr txBox="1"/>
          <p:nvPr/>
        </p:nvSpPr>
        <p:spPr>
          <a:xfrm>
            <a:off x="1520824" y="5496088"/>
            <a:ext cx="21347367" cy="2723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19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MOCK UP</a:t>
            </a:r>
          </a:p>
        </p:txBody>
      </p:sp>
    </p:spTree>
    <p:extLst>
      <p:ext uri="{BB962C8B-B14F-4D97-AF65-F5344CB8AC3E}">
        <p14:creationId xmlns:p14="http://schemas.microsoft.com/office/powerpoint/2010/main" val="197868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1D34028-0534-FB41-F719-727B0CE8D342}"/>
              </a:ext>
            </a:extLst>
          </p:cNvPr>
          <p:cNvSpPr/>
          <p:nvPr/>
        </p:nvSpPr>
        <p:spPr>
          <a:xfrm rot="5400000">
            <a:off x="3431642" y="8867540"/>
            <a:ext cx="587317" cy="43967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A7C011C-122F-842C-EBCA-1705CC442D71}"/>
              </a:ext>
            </a:extLst>
          </p:cNvPr>
          <p:cNvSpPr txBox="1"/>
          <p:nvPr/>
        </p:nvSpPr>
        <p:spPr>
          <a:xfrm>
            <a:off x="1526921" y="6417520"/>
            <a:ext cx="6720608" cy="4168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SV" sz="3200">
                <a:effectLst/>
                <a:latin typeface="Lato Light" panose="020F0302020204030203" pitchFamily="34" charset="0"/>
              </a:rPr>
              <a:t>Zur Herstellung eines leckeren Weineis bestellen wir regelmäßig Wein im Weingut Merlot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SV" sz="3200">
                <a:latin typeface="Lato Light" panose="020F0302020204030203" pitchFamily="34" charset="0"/>
              </a:rPr>
              <a:t>Hierfür nutzen wir die vom Weingut bereitgestellte Schnittstelle zur Bestellung von Wein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3FFCE5-E134-62BA-00BC-5E6A6083094C}"/>
              </a:ext>
            </a:extLst>
          </p:cNvPr>
          <p:cNvSpPr txBox="1"/>
          <p:nvPr/>
        </p:nvSpPr>
        <p:spPr>
          <a:xfrm>
            <a:off x="1526920" y="766244"/>
            <a:ext cx="7083679" cy="541071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SCHNITT-STELLE MIT WEINGUT MERLOT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6F6A315-6773-0BEE-FCB7-78EE7E59C45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48AA7D-98BC-F239-0A30-F27B0563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r="16631"/>
          <a:stretch/>
        </p:blipFill>
        <p:spPr bwMode="auto">
          <a:xfrm>
            <a:off x="10648334" y="-8964"/>
            <a:ext cx="13729315" cy="13716000"/>
          </a:xfrm>
          <a:prstGeom prst="snip2DiagRect">
            <a:avLst>
              <a:gd name="adj1" fmla="val 0"/>
              <a:gd name="adj2" fmla="val 356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FA90408-089A-A7F5-DF5A-060DB51B09E6}"/>
              </a:ext>
            </a:extLst>
          </p:cNvPr>
          <p:cNvSpPr/>
          <p:nvPr/>
        </p:nvSpPr>
        <p:spPr>
          <a:xfrm>
            <a:off x="20901357" y="8964"/>
            <a:ext cx="1799303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1785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8D11489-64FD-846D-CDC1-5F1E6CF6C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55" y="2020679"/>
            <a:ext cx="19298340" cy="10567420"/>
          </a:xfrm>
          <a:prstGeom prst="rect">
            <a:avLst/>
          </a:prstGeom>
        </p:spPr>
      </p:pic>
      <p:sp>
        <p:nvSpPr>
          <p:cNvPr id="8" name="Rectángulo 20">
            <a:extLst>
              <a:ext uri="{FF2B5EF4-FFF2-40B4-BE49-F238E27FC236}">
                <a16:creationId xmlns:a16="http://schemas.microsoft.com/office/drawing/2014/main" id="{B431D0A7-C4D6-E867-D2A5-B262698CE5A9}"/>
              </a:ext>
            </a:extLst>
          </p:cNvPr>
          <p:cNvSpPr/>
          <p:nvPr/>
        </p:nvSpPr>
        <p:spPr>
          <a:xfrm>
            <a:off x="0" y="1127901"/>
            <a:ext cx="3244645" cy="6980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9" name="CuadroTexto 22">
            <a:extLst>
              <a:ext uri="{FF2B5EF4-FFF2-40B4-BE49-F238E27FC236}">
                <a16:creationId xmlns:a16="http://schemas.microsoft.com/office/drawing/2014/main" id="{0636C5B3-FD8D-9966-030D-6687DE4DA8EE}"/>
              </a:ext>
            </a:extLst>
          </p:cNvPr>
          <p:cNvSpPr txBox="1"/>
          <p:nvPr/>
        </p:nvSpPr>
        <p:spPr>
          <a:xfrm>
            <a:off x="3730625" y="765982"/>
            <a:ext cx="16916400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ERM</a:t>
            </a:r>
          </a:p>
        </p:txBody>
      </p:sp>
    </p:spTree>
    <p:extLst>
      <p:ext uri="{BB962C8B-B14F-4D97-AF65-F5344CB8AC3E}">
        <p14:creationId xmlns:p14="http://schemas.microsoft.com/office/powerpoint/2010/main" val="2368234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0CAED37-3B9D-DA52-7E6E-042DE5224C54}"/>
              </a:ext>
            </a:extLst>
          </p:cNvPr>
          <p:cNvSpPr/>
          <p:nvPr/>
        </p:nvSpPr>
        <p:spPr>
          <a:xfrm>
            <a:off x="0" y="2207621"/>
            <a:ext cx="3244645" cy="698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81CE0C7-5934-D641-A086-EE4379CF229A}"/>
              </a:ext>
            </a:extLst>
          </p:cNvPr>
          <p:cNvSpPr/>
          <p:nvPr/>
        </p:nvSpPr>
        <p:spPr>
          <a:xfrm>
            <a:off x="18951388" y="8976273"/>
            <a:ext cx="5391364" cy="698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705CC5-3D40-601C-81DA-8018C2BC2BB4}"/>
              </a:ext>
            </a:extLst>
          </p:cNvPr>
          <p:cNvSpPr txBox="1"/>
          <p:nvPr/>
        </p:nvSpPr>
        <p:spPr>
          <a:xfrm>
            <a:off x="1544269" y="8947523"/>
            <a:ext cx="17407119" cy="75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4000">
                <a:latin typeface="Lato Light" panose="020F0302020204030203" pitchFamily="34" charset="0"/>
              </a:rPr>
              <a:t>Wie sind wir bei der Umsetzung vorgegangen?</a:t>
            </a:r>
            <a:endParaRPr lang="de-DE" sz="4000">
              <a:effectLst/>
              <a:latin typeface="Lato Light" panose="020F03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259807-2BD1-B512-9DAD-0543A27FB3BA}"/>
              </a:ext>
            </a:extLst>
          </p:cNvPr>
          <p:cNvSpPr txBox="1"/>
          <p:nvPr/>
        </p:nvSpPr>
        <p:spPr>
          <a:xfrm>
            <a:off x="1544269" y="3371662"/>
            <a:ext cx="16815449" cy="560461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199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Vorgehens-weise</a:t>
            </a:r>
          </a:p>
        </p:txBody>
      </p:sp>
    </p:spTree>
    <p:extLst>
      <p:ext uri="{BB962C8B-B14F-4D97-AF65-F5344CB8AC3E}">
        <p14:creationId xmlns:p14="http://schemas.microsoft.com/office/powerpoint/2010/main" val="1729509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E836976B-C2DA-00C8-A31A-384D9F8B1929}"/>
              </a:ext>
            </a:extLst>
          </p:cNvPr>
          <p:cNvSpPr/>
          <p:nvPr/>
        </p:nvSpPr>
        <p:spPr>
          <a:xfrm>
            <a:off x="0" y="1127901"/>
            <a:ext cx="3244645" cy="6980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7" name="CuadroTexto 22">
            <a:extLst>
              <a:ext uri="{FF2B5EF4-FFF2-40B4-BE49-F238E27FC236}">
                <a16:creationId xmlns:a16="http://schemas.microsoft.com/office/drawing/2014/main" id="{A2E10305-F3A9-BA55-BA3F-36561FAC33B4}"/>
              </a:ext>
            </a:extLst>
          </p:cNvPr>
          <p:cNvSpPr txBox="1"/>
          <p:nvPr/>
        </p:nvSpPr>
        <p:spPr>
          <a:xfrm>
            <a:off x="3730625" y="765982"/>
            <a:ext cx="16916400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ORGANISATION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9E6722E-83B8-1AC3-8009-F1DEE1CC9BD2}"/>
              </a:ext>
            </a:extLst>
          </p:cNvPr>
          <p:cNvSpPr txBox="1"/>
          <p:nvPr/>
        </p:nvSpPr>
        <p:spPr>
          <a:xfrm>
            <a:off x="3574362" y="3331653"/>
            <a:ext cx="17228926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800">
                <a:solidFill>
                  <a:schemeClr val="tx2"/>
                </a:solidFill>
                <a:latin typeface="Lato Black" panose="020F0A02020204030203" pitchFamily="34" charset="0"/>
                <a:cs typeface="Open Sans" panose="020B0606030504020204" pitchFamily="34" charset="0"/>
              </a:rPr>
              <a:t>COMMUNICATION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BE347FA8-5B5F-EB93-526E-6DF98351B761}"/>
              </a:ext>
            </a:extLst>
          </p:cNvPr>
          <p:cNvSpPr txBox="1"/>
          <p:nvPr/>
        </p:nvSpPr>
        <p:spPr>
          <a:xfrm>
            <a:off x="3574362" y="4458286"/>
            <a:ext cx="17894988" cy="3060518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>
            <a:defPPr>
              <a:defRPr lang="en-US"/>
            </a:defPPr>
            <a:lvl1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Heebo Light" pitchFamily="2" charset="-79"/>
              </a:defRPr>
            </a:lvl1pPr>
          </a:lstStyle>
          <a:p>
            <a:r>
              <a:rPr lang="es-SV" sz="3200">
                <a:solidFill>
                  <a:schemeClr val="tx2"/>
                </a:solidFill>
                <a:latin typeface="Lato Light" panose="020F0302020204030203" pitchFamily="34" charset="0"/>
              </a:rPr>
              <a:t>Schriftliche Kommunikation über Teams und Whatsapp</a:t>
            </a:r>
          </a:p>
          <a:p>
            <a:r>
              <a:rPr lang="es-SV" sz="3200">
                <a:solidFill>
                  <a:schemeClr val="tx2"/>
                </a:solidFill>
                <a:latin typeface="Lato Light" panose="020F0302020204030203" pitchFamily="34" charset="0"/>
              </a:rPr>
              <a:t>GitHub Issues um ToDos zuzuteilen</a:t>
            </a:r>
          </a:p>
          <a:p>
            <a:pPr marL="0" indent="0">
              <a:buNone/>
            </a:pPr>
            <a:endParaRPr lang="es-SV" sz="3200">
              <a:solidFill>
                <a:schemeClr val="tx2"/>
              </a:solidFill>
              <a:latin typeface="Lato Light" panose="020F0302020204030203" pitchFamily="34" charset="0"/>
            </a:endParaRPr>
          </a:p>
          <a:p>
            <a:endParaRPr lang="es-SV" sz="3200">
              <a:solidFill>
                <a:schemeClr val="tx2"/>
              </a:solidFill>
              <a:latin typeface="Lato Light" panose="020F0302020204030203" pitchFamily="34" charset="0"/>
            </a:endParaRPr>
          </a:p>
          <a:p>
            <a:endParaRPr lang="es-SV" sz="3200">
              <a:solidFill>
                <a:schemeClr val="tx2"/>
              </a:solidFill>
              <a:latin typeface="Lato Light" panose="020F0302020204030203" pitchFamily="34" charset="0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1D259311-E4CC-5CE8-BFA6-9E8CC93AB52B}"/>
              </a:ext>
            </a:extLst>
          </p:cNvPr>
          <p:cNvSpPr txBox="1"/>
          <p:nvPr/>
        </p:nvSpPr>
        <p:spPr>
          <a:xfrm>
            <a:off x="3574362" y="6101735"/>
            <a:ext cx="17228926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800">
                <a:solidFill>
                  <a:schemeClr val="tx2"/>
                </a:solidFill>
                <a:latin typeface="Lato Black" panose="020F0A02020204030203" pitchFamily="34" charset="0"/>
                <a:cs typeface="Open Sans" panose="020B0606030504020204" pitchFamily="34" charset="0"/>
              </a:rPr>
              <a:t>WORKFLOW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202A4B6-2429-8208-38FF-A47C8CA2513A}"/>
              </a:ext>
            </a:extLst>
          </p:cNvPr>
          <p:cNvSpPr txBox="1"/>
          <p:nvPr/>
        </p:nvSpPr>
        <p:spPr>
          <a:xfrm>
            <a:off x="3574362" y="7258636"/>
            <a:ext cx="17894988" cy="3060518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>
            <a:defPPr>
              <a:defRPr lang="en-US"/>
            </a:defPPr>
            <a:lvl1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Heebo Light" pitchFamily="2" charset="-79"/>
              </a:defRPr>
            </a:lvl1pPr>
          </a:lstStyle>
          <a:p>
            <a:r>
              <a:rPr lang="es-SV" sz="3200">
                <a:solidFill>
                  <a:schemeClr val="tx2"/>
                </a:solidFill>
                <a:latin typeface="Lato Light" panose="020F0302020204030203" pitchFamily="34" charset="0"/>
              </a:rPr>
              <a:t>Regelmäßige Treffen um Fortschritte und mögliche Schwierigkeiten zu besprechen</a:t>
            </a:r>
          </a:p>
          <a:p>
            <a:r>
              <a:rPr lang="es-SV" sz="3200">
                <a:solidFill>
                  <a:schemeClr val="tx2"/>
                </a:solidFill>
                <a:latin typeface="Lato Light" panose="020F0302020204030203" pitchFamily="34" charset="0"/>
              </a:rPr>
              <a:t>Gleichzeitiges Bearbeiten von Code und den Aufgaben drumherum </a:t>
            </a:r>
          </a:p>
          <a:p>
            <a:r>
              <a:rPr lang="es-SV" sz="3200">
                <a:solidFill>
                  <a:schemeClr val="tx2"/>
                </a:solidFill>
                <a:latin typeface="Lato Light" panose="020F0302020204030203" pitchFamily="34" charset="0"/>
              </a:rPr>
              <a:t>Treffen in der Hochschule/Universität um miteinander zu arbeiten</a:t>
            </a:r>
          </a:p>
          <a:p>
            <a:r>
              <a:rPr lang="es-SV" sz="3200">
                <a:solidFill>
                  <a:schemeClr val="tx2"/>
                </a:solidFill>
                <a:latin typeface="Lato Light" panose="020F0302020204030203" pitchFamily="34" charset="0"/>
              </a:rPr>
              <a:t>Teams-Calls zur Online Zusammenarbeit</a:t>
            </a:r>
          </a:p>
          <a:p>
            <a:pPr marL="0" indent="0">
              <a:buNone/>
            </a:pPr>
            <a:endParaRPr lang="es-SV" sz="3200">
              <a:solidFill>
                <a:schemeClr val="tx2"/>
              </a:solidFill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055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>
            <a:extLst>
              <a:ext uri="{FF2B5EF4-FFF2-40B4-BE49-F238E27FC236}">
                <a16:creationId xmlns:a16="http://schemas.microsoft.com/office/drawing/2014/main" id="{847207FB-FEFE-7D69-5AB7-B2BAE1BF1357}"/>
              </a:ext>
            </a:extLst>
          </p:cNvPr>
          <p:cNvSpPr/>
          <p:nvPr/>
        </p:nvSpPr>
        <p:spPr>
          <a:xfrm>
            <a:off x="18213842" y="1227857"/>
            <a:ext cx="6163807" cy="498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7" name="CuadroTexto 22">
            <a:extLst>
              <a:ext uri="{FF2B5EF4-FFF2-40B4-BE49-F238E27FC236}">
                <a16:creationId xmlns:a16="http://schemas.microsoft.com/office/drawing/2014/main" id="{0CFAADDD-D1DE-E912-3812-1D5FDA9F92BD}"/>
              </a:ext>
            </a:extLst>
          </p:cNvPr>
          <p:cNvSpPr txBox="1"/>
          <p:nvPr/>
        </p:nvSpPr>
        <p:spPr>
          <a:xfrm>
            <a:off x="3730625" y="765982"/>
            <a:ext cx="16373406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LESSONS LEARNED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77D61D5-2EF5-B62C-98DC-C262551C0DFD}"/>
              </a:ext>
            </a:extLst>
          </p:cNvPr>
          <p:cNvSpPr txBox="1"/>
          <p:nvPr/>
        </p:nvSpPr>
        <p:spPr>
          <a:xfrm>
            <a:off x="3574362" y="5739116"/>
            <a:ext cx="17894988" cy="3559372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>
            <a:defPPr>
              <a:defRPr lang="en-US"/>
            </a:defPPr>
            <a:lvl1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Heebo Light" pitchFamily="2" charset="-79"/>
              </a:defRPr>
            </a:lvl1pPr>
          </a:lstStyle>
          <a:p>
            <a:r>
              <a:rPr lang="es-SV" sz="3800">
                <a:solidFill>
                  <a:schemeClr val="tx2"/>
                </a:solidFill>
                <a:latin typeface="Lato Light" panose="020F0302020204030203" pitchFamily="34" charset="0"/>
              </a:rPr>
              <a:t>Eigenständige Ausformulierung der Aufgabenstellung innerhalb der Gruppe</a:t>
            </a:r>
          </a:p>
          <a:p>
            <a:r>
              <a:rPr lang="es-SV" sz="3800">
                <a:solidFill>
                  <a:schemeClr val="tx2"/>
                </a:solidFill>
                <a:latin typeface="Lato Light" panose="020F0302020204030203" pitchFamily="34" charset="0"/>
              </a:rPr>
              <a:t>Umgang mit GitHub und IntelliJ</a:t>
            </a:r>
          </a:p>
          <a:p>
            <a:r>
              <a:rPr lang="es-SV" sz="3800">
                <a:solidFill>
                  <a:schemeClr val="tx2"/>
                </a:solidFill>
                <a:latin typeface="Lato Light" panose="020F0302020204030203" pitchFamily="34" charset="0"/>
              </a:rPr>
              <a:t>Selbstständige Organisation innerhalb der Gruppe</a:t>
            </a:r>
          </a:p>
          <a:p>
            <a:r>
              <a:rPr lang="es-SV" sz="3800">
                <a:solidFill>
                  <a:schemeClr val="tx2"/>
                </a:solidFill>
                <a:latin typeface="Lato Light" panose="020F0302020204030203" pitchFamily="34" charset="0"/>
              </a:rPr>
              <a:t>Zeitmanagement</a:t>
            </a:r>
          </a:p>
          <a:p>
            <a:r>
              <a:rPr lang="es-SV" sz="3800">
                <a:solidFill>
                  <a:schemeClr val="tx2"/>
                </a:solidFill>
                <a:latin typeface="Lato Light" panose="020F0302020204030203" pitchFamily="34" charset="0"/>
              </a:rPr>
              <a:t>Nebeneinander zu arbeiten kann helfen Probleme schneller zu lösen</a:t>
            </a:r>
            <a:endParaRPr lang="es-SV" sz="2600">
              <a:solidFill>
                <a:schemeClr val="tx2"/>
              </a:solidFill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689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AF464D1-4159-026D-CFCB-36E80FC9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 b="17452"/>
          <a:stretch/>
        </p:blipFill>
        <p:spPr bwMode="auto">
          <a:xfrm>
            <a:off x="0" y="1"/>
            <a:ext cx="24377650" cy="892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B8B6544-D418-A97F-4113-6470B1E8076F}"/>
              </a:ext>
            </a:extLst>
          </p:cNvPr>
          <p:cNvSpPr/>
          <p:nvPr/>
        </p:nvSpPr>
        <p:spPr>
          <a:xfrm>
            <a:off x="4621797" y="2695074"/>
            <a:ext cx="15134056" cy="832585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853D32E-8AD6-CC29-DDD3-9D104572C821}"/>
              </a:ext>
            </a:extLst>
          </p:cNvPr>
          <p:cNvSpPr txBox="1"/>
          <p:nvPr/>
        </p:nvSpPr>
        <p:spPr>
          <a:xfrm>
            <a:off x="6835608" y="3458137"/>
            <a:ext cx="10706434" cy="48705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11500">
                <a:solidFill>
                  <a:schemeClr val="bg1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THANK YOU</a:t>
            </a:r>
          </a:p>
          <a:p>
            <a:pPr algn="ctr">
              <a:lnSpc>
                <a:spcPct val="90000"/>
              </a:lnSpc>
            </a:pPr>
            <a:r>
              <a:rPr lang="es-SV" sz="11500">
                <a:solidFill>
                  <a:schemeClr val="bg1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10152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301C6AE3-BD3F-B04B-5793-D8A2DCAEF54F}"/>
              </a:ext>
            </a:extLst>
          </p:cNvPr>
          <p:cNvSpPr/>
          <p:nvPr/>
        </p:nvSpPr>
        <p:spPr>
          <a:xfrm rot="5400000">
            <a:off x="14585297" y="4626240"/>
            <a:ext cx="13782191" cy="4529711"/>
          </a:xfrm>
          <a:prstGeom prst="rect">
            <a:avLst/>
          </a:prstGeom>
          <a:solidFill>
            <a:srgbClr val="177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59704D-DE39-821A-52FA-A15EA372EB97}"/>
              </a:ext>
            </a:extLst>
          </p:cNvPr>
          <p:cNvSpPr txBox="1"/>
          <p:nvPr/>
        </p:nvSpPr>
        <p:spPr>
          <a:xfrm>
            <a:off x="1143472" y="6583495"/>
            <a:ext cx="3652838" cy="2554545"/>
          </a:xfrm>
          <a:prstGeom prst="rect">
            <a:avLst/>
          </a:prstGeom>
          <a:solidFill>
            <a:srgbClr val="177B57"/>
          </a:solidFill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Alina</a:t>
            </a:r>
            <a:b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</a:br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Pradel</a:t>
            </a:r>
          </a:p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COO, </a:t>
            </a:r>
          </a:p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Co-Founder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54777BB-0166-5102-F4B0-56C22D472CED}"/>
              </a:ext>
            </a:extLst>
          </p:cNvPr>
          <p:cNvSpPr txBox="1"/>
          <p:nvPr/>
        </p:nvSpPr>
        <p:spPr>
          <a:xfrm>
            <a:off x="9848300" y="6583495"/>
            <a:ext cx="3657600" cy="2554545"/>
          </a:xfrm>
          <a:prstGeom prst="rect">
            <a:avLst/>
          </a:prstGeom>
          <a:solidFill>
            <a:srgbClr val="177B57"/>
          </a:solidFill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Ivan </a:t>
            </a:r>
          </a:p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Sachau</a:t>
            </a:r>
          </a:p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CFO, </a:t>
            </a:r>
          </a:p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Co-Founder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36EF873-6930-277E-F771-56F7A49E84C0}"/>
              </a:ext>
            </a:extLst>
          </p:cNvPr>
          <p:cNvSpPr txBox="1"/>
          <p:nvPr/>
        </p:nvSpPr>
        <p:spPr>
          <a:xfrm>
            <a:off x="5396973" y="9985931"/>
            <a:ext cx="3657600" cy="2554545"/>
          </a:xfrm>
          <a:prstGeom prst="rect">
            <a:avLst/>
          </a:prstGeom>
          <a:solidFill>
            <a:srgbClr val="177B57"/>
          </a:solidFill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Johannes Scheufler</a:t>
            </a:r>
          </a:p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CSO, </a:t>
            </a:r>
          </a:p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Co-Founder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4EB4293-A738-D591-4B0E-4A0B2935014E}"/>
              </a:ext>
            </a:extLst>
          </p:cNvPr>
          <p:cNvSpPr txBox="1"/>
          <p:nvPr/>
        </p:nvSpPr>
        <p:spPr>
          <a:xfrm rot="5400000">
            <a:off x="17827589" y="3046290"/>
            <a:ext cx="730776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SV" sz="9600">
                <a:solidFill>
                  <a:schemeClr val="bg1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MEET OUR TEAM</a:t>
            </a:r>
          </a:p>
        </p:txBody>
      </p:sp>
      <p:sp>
        <p:nvSpPr>
          <p:cNvPr id="3" name="CuadroTexto 18">
            <a:extLst>
              <a:ext uri="{FF2B5EF4-FFF2-40B4-BE49-F238E27FC236}">
                <a16:creationId xmlns:a16="http://schemas.microsoft.com/office/drawing/2014/main" id="{E9BCC023-BBF7-E64A-756E-8CE59CE8A8AB}"/>
              </a:ext>
            </a:extLst>
          </p:cNvPr>
          <p:cNvSpPr txBox="1"/>
          <p:nvPr/>
        </p:nvSpPr>
        <p:spPr>
          <a:xfrm>
            <a:off x="14333977" y="9985931"/>
            <a:ext cx="3657600" cy="2554545"/>
          </a:xfrm>
          <a:prstGeom prst="rect">
            <a:avLst/>
          </a:prstGeom>
          <a:solidFill>
            <a:srgbClr val="177B57"/>
          </a:solidFill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Tom </a:t>
            </a:r>
          </a:p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Heyden</a:t>
            </a:r>
          </a:p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CTO, </a:t>
            </a:r>
          </a:p>
          <a:p>
            <a:r>
              <a:rPr lang="es-SV" sz="4000">
                <a:solidFill>
                  <a:schemeClr val="bg1"/>
                </a:solidFill>
                <a:latin typeface="Lato Black"/>
                <a:ea typeface="Lato Black"/>
                <a:cs typeface="Lato Black"/>
              </a:rPr>
              <a:t>Co-Founder</a:t>
            </a:r>
          </a:p>
        </p:txBody>
      </p:sp>
      <p:pic>
        <p:nvPicPr>
          <p:cNvPr id="11" name="Grafik 10" descr="Ein Bild, das Person, stehend, posieren, Dunkel enthält.&#10;&#10;Automatisch generierte Beschreibung">
            <a:extLst>
              <a:ext uri="{FF2B5EF4-FFF2-40B4-BE49-F238E27FC236}">
                <a16:creationId xmlns:a16="http://schemas.microsoft.com/office/drawing/2014/main" id="{204F5EEC-78AB-3798-E987-6FF5956B0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77" y="1263889"/>
            <a:ext cx="2206030" cy="531960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067476E-1187-079F-5FE2-166593DB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3658" y="4666326"/>
            <a:ext cx="3198382" cy="531960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3B382A2-5A3B-A6C9-7D31-71244C6A3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349374" y="1263890"/>
            <a:ext cx="2953502" cy="53196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55C4D33-F9D0-6F89-64F2-996B6AAEA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0210" y="4565494"/>
            <a:ext cx="3402484" cy="54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82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BB77E0C-22E8-C9E0-05C0-E93DF68669C4}"/>
              </a:ext>
            </a:extLst>
          </p:cNvPr>
          <p:cNvSpPr/>
          <p:nvPr/>
        </p:nvSpPr>
        <p:spPr>
          <a:xfrm rot="16200000">
            <a:off x="70373" y="1450452"/>
            <a:ext cx="3244645" cy="3437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E49136E-B8A0-A0EC-9FB7-6A7FCB2EBED0}"/>
              </a:ext>
            </a:extLst>
          </p:cNvPr>
          <p:cNvSpPr/>
          <p:nvPr/>
        </p:nvSpPr>
        <p:spPr>
          <a:xfrm rot="16200000">
            <a:off x="18051858" y="8977050"/>
            <a:ext cx="9323731" cy="2862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0933A84-E969-F5D4-0D5B-77DCB7EB71F9}"/>
              </a:ext>
            </a:extLst>
          </p:cNvPr>
          <p:cNvSpPr txBox="1"/>
          <p:nvPr/>
        </p:nvSpPr>
        <p:spPr>
          <a:xfrm>
            <a:off x="1520996" y="785246"/>
            <a:ext cx="2133583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>
                <a:solidFill>
                  <a:schemeClr val="tx2"/>
                </a:solidFill>
                <a:latin typeface="Lato Black" panose="020F0A02020204030203" pitchFamily="34" charset="0"/>
                <a:ea typeface="Arimo" panose="020B0604020202020204" pitchFamily="34" charset="0"/>
                <a:cs typeface="Arimo" panose="020B0604020202020204" pitchFamily="34" charset="0"/>
              </a:rPr>
              <a:t>CREDITS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CA52FE6-D275-A553-92FF-DC5203873E46}"/>
              </a:ext>
            </a:extLst>
          </p:cNvPr>
          <p:cNvSpPr txBox="1"/>
          <p:nvPr/>
        </p:nvSpPr>
        <p:spPr>
          <a:xfrm>
            <a:off x="3574362" y="3454764"/>
            <a:ext cx="17228926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000">
                <a:solidFill>
                  <a:schemeClr val="tx2"/>
                </a:solidFill>
                <a:latin typeface="Lato Black" panose="020F0A02020204030203" pitchFamily="34" charset="0"/>
                <a:cs typeface="Open Sans" panose="020B0606030504020204" pitchFamily="34" charset="0"/>
              </a:rPr>
              <a:t>IMAGES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7E765D1-603E-23F2-275E-D3CF4A441099}"/>
              </a:ext>
            </a:extLst>
          </p:cNvPr>
          <p:cNvSpPr txBox="1"/>
          <p:nvPr/>
        </p:nvSpPr>
        <p:spPr>
          <a:xfrm>
            <a:off x="3574362" y="4458286"/>
            <a:ext cx="8242500" cy="2330895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>
            <a:defPPr>
              <a:defRPr lang="en-US"/>
            </a:defPPr>
            <a:lvl1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Heebo Light" pitchFamily="2" charset="-79"/>
              </a:defRPr>
            </a:lvl1pPr>
          </a:lstStyle>
          <a:p>
            <a:r>
              <a:rPr lang="es-SV" sz="2600">
                <a:solidFill>
                  <a:schemeClr val="tx2"/>
                </a:solidFill>
                <a:effectLst/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https://www.varta-guide.de/wp-content/uploads/2018/05/eisdielen-sylter-eismanufaktur.jpg</a:t>
            </a:r>
            <a:endParaRPr lang="es-SV" sz="2600">
              <a:solidFill>
                <a:schemeClr val="tx2"/>
              </a:solidFill>
              <a:effectLst/>
              <a:latin typeface="Lato Light" panose="020F0302020204030203" pitchFamily="34" charset="0"/>
            </a:endParaRPr>
          </a:p>
          <a:p>
            <a:r>
              <a:rPr lang="es-SV" sz="2600">
                <a:solidFill>
                  <a:schemeClr val="tx2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https://image.brigitte.de/11815816/t/4f/v4/w960/r1.5/-/die-beste-eissorte-fuer-dein-sternzeichen1.jpg</a:t>
            </a:r>
            <a:r>
              <a:rPr lang="es-SV" sz="2600">
                <a:solidFill>
                  <a:schemeClr val="tx2"/>
                </a:solidFill>
                <a:latin typeface="Lato Light" panose="020F03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1286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B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2">
            <a:extLst>
              <a:ext uri="{FF2B5EF4-FFF2-40B4-BE49-F238E27FC236}">
                <a16:creationId xmlns:a16="http://schemas.microsoft.com/office/drawing/2014/main" id="{50E4FD25-7F16-4B86-C07C-3860083A6104}"/>
              </a:ext>
            </a:extLst>
          </p:cNvPr>
          <p:cNvSpPr/>
          <p:nvPr/>
        </p:nvSpPr>
        <p:spPr>
          <a:xfrm rot="5400000">
            <a:off x="703801" y="-3559735"/>
            <a:ext cx="1509167" cy="1018068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5" name="Rectángulo 22">
            <a:extLst>
              <a:ext uri="{FF2B5EF4-FFF2-40B4-BE49-F238E27FC236}">
                <a16:creationId xmlns:a16="http://schemas.microsoft.com/office/drawing/2014/main" id="{C19AA145-83FB-680E-ED43-F6DEF3A4115D}"/>
              </a:ext>
            </a:extLst>
          </p:cNvPr>
          <p:cNvSpPr/>
          <p:nvPr/>
        </p:nvSpPr>
        <p:spPr>
          <a:xfrm rot="5400000">
            <a:off x="20250513" y="8627795"/>
            <a:ext cx="1498569" cy="682179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pic>
        <p:nvPicPr>
          <p:cNvPr id="6" name="Grafik 21">
            <a:extLst>
              <a:ext uri="{FF2B5EF4-FFF2-40B4-BE49-F238E27FC236}">
                <a16:creationId xmlns:a16="http://schemas.microsoft.com/office/drawing/2014/main" id="{47674DE8-E7AD-3667-CECE-89D980D1C6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6825" y="3675816"/>
            <a:ext cx="13982652" cy="635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0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11C5308E-3E14-4D78-FFE1-7FA80B70E12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474036" y="0"/>
            <a:ext cx="13903614" cy="13716000"/>
          </a:xfr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49B1F2B-B4CA-8AF6-8BF0-00A00F7EDEBE}"/>
              </a:ext>
            </a:extLst>
          </p:cNvPr>
          <p:cNvSpPr/>
          <p:nvPr/>
        </p:nvSpPr>
        <p:spPr>
          <a:xfrm>
            <a:off x="-1" y="4930585"/>
            <a:ext cx="17301883" cy="5109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8611AB-CB00-7236-5C72-38DA33CE8881}"/>
              </a:ext>
            </a:extLst>
          </p:cNvPr>
          <p:cNvSpPr txBox="1"/>
          <p:nvPr/>
        </p:nvSpPr>
        <p:spPr>
          <a:xfrm>
            <a:off x="1539113" y="5970155"/>
            <a:ext cx="13716000" cy="200362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13800">
                <a:solidFill>
                  <a:schemeClr val="bg1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EISCAFÉ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1EC584-1983-C4A2-3256-B5463F4948CD}"/>
              </a:ext>
            </a:extLst>
          </p:cNvPr>
          <p:cNvSpPr txBox="1"/>
          <p:nvPr/>
        </p:nvSpPr>
        <p:spPr>
          <a:xfrm>
            <a:off x="1628758" y="8017053"/>
            <a:ext cx="137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>
                <a:solidFill>
                  <a:schemeClr val="bg1"/>
                </a:solidFill>
                <a:latin typeface="Lato Light" panose="020F0302020204030203" pitchFamily="34" charset="0"/>
                <a:ea typeface="Open Sans" pitchFamily="2" charset="0"/>
                <a:cs typeface="Open Sans" pitchFamily="2" charset="0"/>
              </a:rPr>
              <a:t>Ein IT-System für das beliebteste Eiscafé in </a:t>
            </a:r>
            <a:r>
              <a:rPr lang="de-DE" sz="4000" err="1">
                <a:solidFill>
                  <a:schemeClr val="bg1"/>
                </a:solidFill>
                <a:latin typeface="Lato Light" panose="020F0302020204030203" pitchFamily="34" charset="0"/>
                <a:ea typeface="Open Sans" pitchFamily="2" charset="0"/>
                <a:cs typeface="Open Sans" pitchFamily="2" charset="0"/>
              </a:rPr>
              <a:t>Völkerswalden</a:t>
            </a:r>
            <a:endParaRPr lang="de-DE" sz="4000">
              <a:solidFill>
                <a:schemeClr val="bg1"/>
              </a:solidFill>
              <a:latin typeface="Lato Light" panose="020F030202020403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5968E1-F042-CF64-A51E-9FC9F0C5D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4658" y="5465363"/>
            <a:ext cx="7564291" cy="238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1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9302465A-E68F-4EEE-8716-686960067E21}"/>
              </a:ext>
            </a:extLst>
          </p:cNvPr>
          <p:cNvSpPr/>
          <p:nvPr/>
        </p:nvSpPr>
        <p:spPr>
          <a:xfrm>
            <a:off x="17875045" y="0"/>
            <a:ext cx="6502605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9223EF4-C34A-23F5-F6C9-3E99BEC45540}"/>
              </a:ext>
            </a:extLst>
          </p:cNvPr>
          <p:cNvSpPr/>
          <p:nvPr/>
        </p:nvSpPr>
        <p:spPr>
          <a:xfrm>
            <a:off x="15045127" y="4593145"/>
            <a:ext cx="9332523" cy="45297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EFA3E50-DFAA-FABA-337D-F3EE852157BC}"/>
              </a:ext>
            </a:extLst>
          </p:cNvPr>
          <p:cNvSpPr/>
          <p:nvPr/>
        </p:nvSpPr>
        <p:spPr>
          <a:xfrm>
            <a:off x="2605489" y="2839933"/>
            <a:ext cx="223024" cy="320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FE6419F-46A2-AC7D-2AF2-68C5FB75883E}"/>
              </a:ext>
            </a:extLst>
          </p:cNvPr>
          <p:cNvSpPr/>
          <p:nvPr/>
        </p:nvSpPr>
        <p:spPr>
          <a:xfrm>
            <a:off x="8770858" y="2839933"/>
            <a:ext cx="223024" cy="320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E478D31-A899-8FC5-EC42-5E04626CF374}"/>
              </a:ext>
            </a:extLst>
          </p:cNvPr>
          <p:cNvSpPr/>
          <p:nvPr/>
        </p:nvSpPr>
        <p:spPr>
          <a:xfrm>
            <a:off x="2605489" y="7947382"/>
            <a:ext cx="223024" cy="320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9293E61-C1BF-6725-088C-F5216241D029}"/>
              </a:ext>
            </a:extLst>
          </p:cNvPr>
          <p:cNvSpPr/>
          <p:nvPr/>
        </p:nvSpPr>
        <p:spPr>
          <a:xfrm>
            <a:off x="8770858" y="7947382"/>
            <a:ext cx="223024" cy="320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9038A0C-2EBA-9870-828A-65305216DBB2}"/>
              </a:ext>
            </a:extLst>
          </p:cNvPr>
          <p:cNvSpPr txBox="1"/>
          <p:nvPr/>
        </p:nvSpPr>
        <p:spPr>
          <a:xfrm>
            <a:off x="9310375" y="7679443"/>
            <a:ext cx="2651760" cy="200362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138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04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6F830D3-792D-7E9E-5B68-F404ACCF1A4F}"/>
              </a:ext>
            </a:extLst>
          </p:cNvPr>
          <p:cNvSpPr txBox="1"/>
          <p:nvPr/>
        </p:nvSpPr>
        <p:spPr>
          <a:xfrm>
            <a:off x="9310375" y="9854423"/>
            <a:ext cx="2651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4000">
                <a:latin typeface="Lato Light" panose="020F0302020204030203" pitchFamily="34" charset="0"/>
                <a:ea typeface="Open Sans" pitchFamily="2" charset="0"/>
                <a:cs typeface="Open Sans" pitchFamily="2" charset="0"/>
              </a:rPr>
              <a:t>Vorgehens-weise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2524C54-8B5D-E2FA-75BE-F9C2163E786C}"/>
              </a:ext>
            </a:extLst>
          </p:cNvPr>
          <p:cNvSpPr txBox="1"/>
          <p:nvPr/>
        </p:nvSpPr>
        <p:spPr>
          <a:xfrm>
            <a:off x="3145006" y="7679443"/>
            <a:ext cx="2651760" cy="200362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138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03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1BEE009-EC30-6D82-2CE4-93BF306B99A8}"/>
              </a:ext>
            </a:extLst>
          </p:cNvPr>
          <p:cNvSpPr txBox="1"/>
          <p:nvPr/>
        </p:nvSpPr>
        <p:spPr>
          <a:xfrm>
            <a:off x="3145005" y="9854423"/>
            <a:ext cx="2825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4000">
                <a:latin typeface="Lato Light" panose="020F0302020204030203" pitchFamily="34" charset="0"/>
                <a:ea typeface="Open Sans" pitchFamily="2" charset="0"/>
                <a:cs typeface="Open Sans" pitchFamily="2" charset="0"/>
              </a:rPr>
              <a:t>Umsetzung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A00D79-57B8-A338-9339-4471AA841F18}"/>
              </a:ext>
            </a:extLst>
          </p:cNvPr>
          <p:cNvSpPr txBox="1"/>
          <p:nvPr/>
        </p:nvSpPr>
        <p:spPr>
          <a:xfrm>
            <a:off x="9310375" y="2571994"/>
            <a:ext cx="2651760" cy="200362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138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02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138000-4197-6F58-228F-E2580D676829}"/>
              </a:ext>
            </a:extLst>
          </p:cNvPr>
          <p:cNvSpPr txBox="1"/>
          <p:nvPr/>
        </p:nvSpPr>
        <p:spPr>
          <a:xfrm>
            <a:off x="9310375" y="4746974"/>
            <a:ext cx="3329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4000">
                <a:latin typeface="Lato Light" panose="020F0302020204030203" pitchFamily="34" charset="0"/>
                <a:ea typeface="Open Sans" pitchFamily="2" charset="0"/>
                <a:cs typeface="Open Sans" pitchFamily="2" charset="0"/>
              </a:rPr>
              <a:t>Potential-</a:t>
            </a:r>
          </a:p>
          <a:p>
            <a:r>
              <a:rPr lang="es-SV" sz="4000">
                <a:latin typeface="Lato Light" panose="020F0302020204030203" pitchFamily="34" charset="0"/>
                <a:ea typeface="Open Sans" pitchFamily="2" charset="0"/>
                <a:cs typeface="Open Sans" pitchFamily="2" charset="0"/>
              </a:rPr>
              <a:t>analyse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0562DB9-E764-3701-E4DC-E75C31C3B668}"/>
              </a:ext>
            </a:extLst>
          </p:cNvPr>
          <p:cNvSpPr txBox="1"/>
          <p:nvPr/>
        </p:nvSpPr>
        <p:spPr>
          <a:xfrm>
            <a:off x="3145006" y="2571994"/>
            <a:ext cx="2651760" cy="200362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138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01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A92551-363D-7E3D-A626-727BECE822DA}"/>
              </a:ext>
            </a:extLst>
          </p:cNvPr>
          <p:cNvSpPr txBox="1"/>
          <p:nvPr/>
        </p:nvSpPr>
        <p:spPr>
          <a:xfrm>
            <a:off x="3145005" y="4746974"/>
            <a:ext cx="5399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4000">
                <a:latin typeface="Lato Light" panose="020F0302020204030203" pitchFamily="34" charset="0"/>
                <a:ea typeface="Open Sans" pitchFamily="2" charset="0"/>
                <a:cs typeface="Open Sans" pitchFamily="2" charset="0"/>
              </a:rPr>
              <a:t>Optimierungs-</a:t>
            </a:r>
          </a:p>
          <a:p>
            <a:r>
              <a:rPr lang="es-SV" sz="4000">
                <a:latin typeface="Lato Light" panose="020F0302020204030203" pitchFamily="34" charset="0"/>
                <a:ea typeface="Open Sans" pitchFamily="2" charset="0"/>
                <a:cs typeface="Open Sans" pitchFamily="2" charset="0"/>
              </a:rPr>
              <a:t>potential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DD5D057-4A0D-B466-17D9-7428FB53B50E}"/>
              </a:ext>
            </a:extLst>
          </p:cNvPr>
          <p:cNvSpPr txBox="1"/>
          <p:nvPr/>
        </p:nvSpPr>
        <p:spPr>
          <a:xfrm>
            <a:off x="15398496" y="5482239"/>
            <a:ext cx="7458329" cy="27515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s-SV" sz="9600" b="1">
                <a:solidFill>
                  <a:schemeClr val="bg1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3371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0CAED37-3B9D-DA52-7E6E-042DE5224C54}"/>
              </a:ext>
            </a:extLst>
          </p:cNvPr>
          <p:cNvSpPr/>
          <p:nvPr/>
        </p:nvSpPr>
        <p:spPr>
          <a:xfrm>
            <a:off x="0" y="2207621"/>
            <a:ext cx="3244645" cy="698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81CE0C7-5934-D641-A086-EE4379CF229A}"/>
              </a:ext>
            </a:extLst>
          </p:cNvPr>
          <p:cNvSpPr/>
          <p:nvPr/>
        </p:nvSpPr>
        <p:spPr>
          <a:xfrm>
            <a:off x="18359718" y="8976273"/>
            <a:ext cx="5983034" cy="698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705CC5-3D40-601C-81DA-8018C2BC2BB4}"/>
              </a:ext>
            </a:extLst>
          </p:cNvPr>
          <p:cNvSpPr txBox="1"/>
          <p:nvPr/>
        </p:nvSpPr>
        <p:spPr>
          <a:xfrm>
            <a:off x="1544269" y="8947523"/>
            <a:ext cx="14950789" cy="75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SV" sz="4000">
                <a:effectLst/>
                <a:latin typeface="Lato Light" panose="020F0302020204030203" pitchFamily="34" charset="0"/>
              </a:rPr>
              <a:t>Welche Abläufe können durch ein IT-System verbessert werden?</a:t>
            </a:r>
            <a:endParaRPr lang="es-SV" sz="4000">
              <a:latin typeface="Lato Light" panose="020F03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259807-2BD1-B512-9DAD-0543A27FB3BA}"/>
              </a:ext>
            </a:extLst>
          </p:cNvPr>
          <p:cNvSpPr txBox="1"/>
          <p:nvPr/>
        </p:nvSpPr>
        <p:spPr>
          <a:xfrm>
            <a:off x="1544269" y="3371662"/>
            <a:ext cx="16815449" cy="560461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199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Optimierungs-potential</a:t>
            </a:r>
          </a:p>
        </p:txBody>
      </p:sp>
    </p:spTree>
    <p:extLst>
      <p:ext uri="{BB962C8B-B14F-4D97-AF65-F5344CB8AC3E}">
        <p14:creationId xmlns:p14="http://schemas.microsoft.com/office/powerpoint/2010/main" val="276458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35">
            <a:extLst>
              <a:ext uri="{FF2B5EF4-FFF2-40B4-BE49-F238E27FC236}">
                <a16:creationId xmlns:a16="http://schemas.microsoft.com/office/drawing/2014/main" id="{2A9BC59C-BE76-F3D2-B0C3-3252008588E9}"/>
              </a:ext>
            </a:extLst>
          </p:cNvPr>
          <p:cNvSpPr/>
          <p:nvPr/>
        </p:nvSpPr>
        <p:spPr>
          <a:xfrm>
            <a:off x="0" y="1161315"/>
            <a:ext cx="5459464" cy="631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42" name="CuadroTexto 4">
            <a:extLst>
              <a:ext uri="{FF2B5EF4-FFF2-40B4-BE49-F238E27FC236}">
                <a16:creationId xmlns:a16="http://schemas.microsoft.com/office/drawing/2014/main" id="{BFF8EB80-8C11-8C0A-291C-B3E0635CA123}"/>
              </a:ext>
            </a:extLst>
          </p:cNvPr>
          <p:cNvSpPr txBox="1"/>
          <p:nvPr/>
        </p:nvSpPr>
        <p:spPr>
          <a:xfrm>
            <a:off x="16429239" y="11358195"/>
            <a:ext cx="526534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SV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Verkaufsmanagement</a:t>
            </a:r>
          </a:p>
        </p:txBody>
      </p:sp>
      <p:sp>
        <p:nvSpPr>
          <p:cNvPr id="40" name="CuadroTexto 4">
            <a:extLst>
              <a:ext uri="{FF2B5EF4-FFF2-40B4-BE49-F238E27FC236}">
                <a16:creationId xmlns:a16="http://schemas.microsoft.com/office/drawing/2014/main" id="{49178867-4D99-B2CD-967A-2BA183F730A0}"/>
              </a:ext>
            </a:extLst>
          </p:cNvPr>
          <p:cNvSpPr txBox="1"/>
          <p:nvPr/>
        </p:nvSpPr>
        <p:spPr>
          <a:xfrm>
            <a:off x="9618728" y="11358195"/>
            <a:ext cx="5138994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SV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Personalmanagement</a:t>
            </a:r>
          </a:p>
        </p:txBody>
      </p:sp>
      <p:sp>
        <p:nvSpPr>
          <p:cNvPr id="38" name="CuadroTexto 4">
            <a:extLst>
              <a:ext uri="{FF2B5EF4-FFF2-40B4-BE49-F238E27FC236}">
                <a16:creationId xmlns:a16="http://schemas.microsoft.com/office/drawing/2014/main" id="{7B6F2E8C-5503-076A-FD01-388F588E6F18}"/>
              </a:ext>
            </a:extLst>
          </p:cNvPr>
          <p:cNvSpPr txBox="1"/>
          <p:nvPr/>
        </p:nvSpPr>
        <p:spPr>
          <a:xfrm>
            <a:off x="2772357" y="11358195"/>
            <a:ext cx="5138994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SV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Online-Bestellungen</a:t>
            </a:r>
          </a:p>
        </p:txBody>
      </p:sp>
      <p:sp>
        <p:nvSpPr>
          <p:cNvPr id="27" name="CuadroTexto 4">
            <a:extLst>
              <a:ext uri="{FF2B5EF4-FFF2-40B4-BE49-F238E27FC236}">
                <a16:creationId xmlns:a16="http://schemas.microsoft.com/office/drawing/2014/main" id="{8A56930C-2404-589C-8AE4-095464933DB7}"/>
              </a:ext>
            </a:extLst>
          </p:cNvPr>
          <p:cNvSpPr txBox="1"/>
          <p:nvPr/>
        </p:nvSpPr>
        <p:spPr>
          <a:xfrm>
            <a:off x="16465098" y="6189381"/>
            <a:ext cx="5138994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SV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Produktionsplanung</a:t>
            </a:r>
          </a:p>
        </p:txBody>
      </p:sp>
      <p:sp>
        <p:nvSpPr>
          <p:cNvPr id="22" name="CuadroTexto 4">
            <a:extLst>
              <a:ext uri="{FF2B5EF4-FFF2-40B4-BE49-F238E27FC236}">
                <a16:creationId xmlns:a16="http://schemas.microsoft.com/office/drawing/2014/main" id="{76008224-3FC4-795F-9E10-D6E4A54F15EE}"/>
              </a:ext>
            </a:extLst>
          </p:cNvPr>
          <p:cNvSpPr txBox="1"/>
          <p:nvPr/>
        </p:nvSpPr>
        <p:spPr>
          <a:xfrm>
            <a:off x="9618728" y="6189381"/>
            <a:ext cx="5138994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SV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Nachfragevorhersage</a:t>
            </a:r>
          </a:p>
        </p:txBody>
      </p:sp>
      <p:sp>
        <p:nvSpPr>
          <p:cNvPr id="16" name="CuadroTexto 4">
            <a:extLst>
              <a:ext uri="{FF2B5EF4-FFF2-40B4-BE49-F238E27FC236}">
                <a16:creationId xmlns:a16="http://schemas.microsoft.com/office/drawing/2014/main" id="{6652553E-CD58-9038-00AF-EC363DF21608}"/>
              </a:ext>
            </a:extLst>
          </p:cNvPr>
          <p:cNvSpPr txBox="1"/>
          <p:nvPr/>
        </p:nvSpPr>
        <p:spPr>
          <a:xfrm>
            <a:off x="2772357" y="6189381"/>
            <a:ext cx="5138994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SV" sz="40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Bestandsverwaltung</a:t>
            </a:r>
          </a:p>
        </p:txBody>
      </p:sp>
      <p:sp>
        <p:nvSpPr>
          <p:cNvPr id="3" name="CuadroTexto 22">
            <a:extLst>
              <a:ext uri="{FF2B5EF4-FFF2-40B4-BE49-F238E27FC236}">
                <a16:creationId xmlns:a16="http://schemas.microsoft.com/office/drawing/2014/main" id="{6CDFF5D1-7108-F3D6-6009-896EEA0E07F0}"/>
              </a:ext>
            </a:extLst>
          </p:cNvPr>
          <p:cNvSpPr txBox="1"/>
          <p:nvPr/>
        </p:nvSpPr>
        <p:spPr>
          <a:xfrm>
            <a:off x="5459463" y="765982"/>
            <a:ext cx="15187561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SV" sz="96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ABLÄUFE EINER EISDIELE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4C09441-AC34-3EC2-501C-475315FE6550}"/>
              </a:ext>
            </a:extLst>
          </p:cNvPr>
          <p:cNvSpPr/>
          <p:nvPr/>
        </p:nvSpPr>
        <p:spPr>
          <a:xfrm>
            <a:off x="11016261" y="3390573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495DD2B-F01A-AA05-EB07-C1239FB79903}"/>
              </a:ext>
            </a:extLst>
          </p:cNvPr>
          <p:cNvSpPr/>
          <p:nvPr/>
        </p:nvSpPr>
        <p:spPr>
          <a:xfrm>
            <a:off x="17861104" y="3398202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7663A72-3525-2E28-9DD7-B00DBCE92B7A}"/>
              </a:ext>
            </a:extLst>
          </p:cNvPr>
          <p:cNvSpPr/>
          <p:nvPr/>
        </p:nvSpPr>
        <p:spPr>
          <a:xfrm>
            <a:off x="4169890" y="3398202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2A8B298-27C2-FDC9-9EC9-EA83335C008D}"/>
              </a:ext>
            </a:extLst>
          </p:cNvPr>
          <p:cNvSpPr/>
          <p:nvPr/>
        </p:nvSpPr>
        <p:spPr>
          <a:xfrm>
            <a:off x="4171418" y="8539930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B0E27890-F19D-4840-361C-3B44CDEF4AF9}"/>
              </a:ext>
            </a:extLst>
          </p:cNvPr>
          <p:cNvSpPr/>
          <p:nvPr/>
        </p:nvSpPr>
        <p:spPr>
          <a:xfrm>
            <a:off x="11016261" y="8539930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20716F-DBFD-EF3D-1EFA-693684621276}"/>
              </a:ext>
            </a:extLst>
          </p:cNvPr>
          <p:cNvSpPr/>
          <p:nvPr/>
        </p:nvSpPr>
        <p:spPr>
          <a:xfrm>
            <a:off x="17861104" y="8539930"/>
            <a:ext cx="2343600" cy="23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Monatskalender mit einfarbiger Füllung">
            <a:extLst>
              <a:ext uri="{FF2B5EF4-FFF2-40B4-BE49-F238E27FC236}">
                <a16:creationId xmlns:a16="http://schemas.microsoft.com/office/drawing/2014/main" id="{AB7A55E6-48C2-99FC-CCC3-C60A21C28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18022" y="3755120"/>
            <a:ext cx="1629764" cy="1629764"/>
          </a:xfrm>
          <a:prstGeom prst="rect">
            <a:avLst/>
          </a:prstGeom>
        </p:spPr>
      </p:pic>
      <p:pic>
        <p:nvPicPr>
          <p:cNvPr id="44" name="Grafik 43" descr="Streudiagramm mit einfarbiger Füllung">
            <a:extLst>
              <a:ext uri="{FF2B5EF4-FFF2-40B4-BE49-F238E27FC236}">
                <a16:creationId xmlns:a16="http://schemas.microsoft.com/office/drawing/2014/main" id="{84961884-D720-59AD-988D-AF0366F62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2661" y="3755120"/>
            <a:ext cx="1630800" cy="1630800"/>
          </a:xfrm>
          <a:prstGeom prst="rect">
            <a:avLst/>
          </a:prstGeom>
        </p:spPr>
      </p:pic>
      <p:pic>
        <p:nvPicPr>
          <p:cNvPr id="48" name="Grafik 47" descr="Weibliches Profil mit einfarbiger Füllung">
            <a:extLst>
              <a:ext uri="{FF2B5EF4-FFF2-40B4-BE49-F238E27FC236}">
                <a16:creationId xmlns:a16="http://schemas.microsoft.com/office/drawing/2014/main" id="{84E48522-09E6-DD56-0D0E-56C966137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2661" y="8896330"/>
            <a:ext cx="1630800" cy="1630800"/>
          </a:xfrm>
          <a:prstGeom prst="rect">
            <a:avLst/>
          </a:prstGeom>
        </p:spPr>
      </p:pic>
      <p:pic>
        <p:nvPicPr>
          <p:cNvPr id="50" name="Grafik 49" descr="Online-Netzwerk mit einfarbiger Füllung">
            <a:extLst>
              <a:ext uri="{FF2B5EF4-FFF2-40B4-BE49-F238E27FC236}">
                <a16:creationId xmlns:a16="http://schemas.microsoft.com/office/drawing/2014/main" id="{E20D9852-199B-C8A4-C5E5-0F948FC2B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6290" y="8896330"/>
            <a:ext cx="1630800" cy="1630800"/>
          </a:xfrm>
          <a:prstGeom prst="rect">
            <a:avLst/>
          </a:prstGeom>
        </p:spPr>
      </p:pic>
      <p:pic>
        <p:nvPicPr>
          <p:cNvPr id="52" name="Grafik 51" descr="Registrierkasse mit einfarbiger Füllung">
            <a:extLst>
              <a:ext uri="{FF2B5EF4-FFF2-40B4-BE49-F238E27FC236}">
                <a16:creationId xmlns:a16="http://schemas.microsoft.com/office/drawing/2014/main" id="{E12104EC-438B-BBDB-9A2D-EFC31791E7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37513" y="8878330"/>
            <a:ext cx="1648800" cy="1648800"/>
          </a:xfrm>
          <a:prstGeom prst="rect">
            <a:avLst/>
          </a:prstGeom>
        </p:spPr>
      </p:pic>
      <p:pic>
        <p:nvPicPr>
          <p:cNvPr id="54" name="Grafik 53" descr="Schachtel mit einfarbiger Füllung">
            <a:extLst>
              <a:ext uri="{FF2B5EF4-FFF2-40B4-BE49-F238E27FC236}">
                <a16:creationId xmlns:a16="http://schemas.microsoft.com/office/drawing/2014/main" id="{163DF986-1870-5987-2A11-9FEC87A69C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26290" y="3747375"/>
            <a:ext cx="1630800" cy="1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0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0CAED37-3B9D-DA52-7E6E-042DE5224C54}"/>
              </a:ext>
            </a:extLst>
          </p:cNvPr>
          <p:cNvSpPr/>
          <p:nvPr/>
        </p:nvSpPr>
        <p:spPr>
          <a:xfrm>
            <a:off x="0" y="2207621"/>
            <a:ext cx="3244645" cy="698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81CE0C7-5934-D641-A086-EE4379CF229A}"/>
              </a:ext>
            </a:extLst>
          </p:cNvPr>
          <p:cNvSpPr/>
          <p:nvPr/>
        </p:nvSpPr>
        <p:spPr>
          <a:xfrm>
            <a:off x="18951388" y="8976273"/>
            <a:ext cx="5391364" cy="698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Lato Light" panose="020F03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705CC5-3D40-601C-81DA-8018C2BC2BB4}"/>
              </a:ext>
            </a:extLst>
          </p:cNvPr>
          <p:cNvSpPr txBox="1"/>
          <p:nvPr/>
        </p:nvSpPr>
        <p:spPr>
          <a:xfrm>
            <a:off x="1544269" y="8947523"/>
            <a:ext cx="17407119" cy="75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4000">
                <a:effectLst/>
                <a:latin typeface="Lato Light" panose="020F0302020204030203" pitchFamily="34" charset="0"/>
              </a:rPr>
              <a:t>Was spricht dafür/dagegen, diese Abläufe mit unserem System zu optimieren?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259807-2BD1-B512-9DAD-0543A27FB3BA}"/>
              </a:ext>
            </a:extLst>
          </p:cNvPr>
          <p:cNvSpPr txBox="1"/>
          <p:nvPr/>
        </p:nvSpPr>
        <p:spPr>
          <a:xfrm>
            <a:off x="1544269" y="3371662"/>
            <a:ext cx="16815449" cy="560461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s-SV" sz="19900">
                <a:solidFill>
                  <a:schemeClr val="tx2"/>
                </a:solidFill>
                <a:latin typeface="Lato Black" panose="020F0502020204030203" pitchFamily="34" charset="77"/>
                <a:ea typeface="Open Sans" pitchFamily="2" charset="0"/>
                <a:cs typeface="Open Sans" pitchFamily="2" charset="0"/>
              </a:rPr>
              <a:t>Potential-analyse</a:t>
            </a:r>
          </a:p>
        </p:txBody>
      </p:sp>
    </p:spTree>
    <p:extLst>
      <p:ext uri="{BB962C8B-B14F-4D97-AF65-F5344CB8AC3E}">
        <p14:creationId xmlns:p14="http://schemas.microsoft.com/office/powerpoint/2010/main" val="28577371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Benutzerdefiniert 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CBCAF"/>
      </a:accent1>
      <a:accent2>
        <a:srgbClr val="E2D9D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33D04E5BC4D144286B4E063DDEF4586" ma:contentTypeVersion="8" ma:contentTypeDescription="Ein neues Dokument erstellen." ma:contentTypeScope="" ma:versionID="1e7ac23059031f48d9ddb619e3a5c1d0">
  <xsd:schema xmlns:xsd="http://www.w3.org/2001/XMLSchema" xmlns:xs="http://www.w3.org/2001/XMLSchema" xmlns:p="http://schemas.microsoft.com/office/2006/metadata/properties" xmlns:ns2="cbc113bf-443a-4cb3-9251-a64cdf048d94" xmlns:ns3="04b12868-9da5-42ef-adbe-c427de97ab4b" targetNamespace="http://schemas.microsoft.com/office/2006/metadata/properties" ma:root="true" ma:fieldsID="4af4bedb5b3cb9b15e1ba76f18b83123" ns2:_="" ns3:_="">
    <xsd:import namespace="cbc113bf-443a-4cb3-9251-a64cdf048d94"/>
    <xsd:import namespace="04b12868-9da5-42ef-adbe-c427de97ab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c113bf-443a-4cb3-9251-a64cdf048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08b85a15-f29e-48b8-b01d-2edf2a93a5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b12868-9da5-42ef-adbe-c427de97ab4b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b1955a9-1c74-4238-b61a-a87300139e2b}" ma:internalName="TaxCatchAll" ma:showField="CatchAllData" ma:web="04b12868-9da5-42ef-adbe-c427de97ab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b12868-9da5-42ef-adbe-c427de97ab4b" xsi:nil="true"/>
    <lcf76f155ced4ddcb4097134ff3c332f xmlns="cbc113bf-443a-4cb3-9251-a64cdf048d9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41BA39C-59D8-4B1A-96C2-AC4AFC9DB208}">
  <ds:schemaRefs>
    <ds:schemaRef ds:uri="04b12868-9da5-42ef-adbe-c427de97ab4b"/>
    <ds:schemaRef ds:uri="cbc113bf-443a-4cb3-9251-a64cdf048d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967D2A8-36E3-4607-A8F7-25AF8491AB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1E4DC1-0EBF-41B2-BB07-6D835E6B6634}">
  <ds:schemaRefs>
    <ds:schemaRef ds:uri="http://purl.org/dc/dcmitype/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cbc113bf-443a-4cb3-9251-a64cdf048d94"/>
    <ds:schemaRef ds:uri="http://schemas.microsoft.com/office/infopath/2007/PartnerControls"/>
    <ds:schemaRef ds:uri="http://schemas.openxmlformats.org/package/2006/metadata/core-properties"/>
    <ds:schemaRef ds:uri="04b12868-9da5-42ef-adbe-c427de97ab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1267</Words>
  <Application>Microsoft Macintosh PowerPoint</Application>
  <PresentationFormat>Benutzerdefiniert</PresentationFormat>
  <Paragraphs>224</Paragraphs>
  <Slides>41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Calibri</vt:lpstr>
      <vt:lpstr>Lato</vt:lpstr>
      <vt:lpstr>Lato Black</vt:lpstr>
      <vt:lpstr>Lato Light</vt:lpstr>
      <vt:lpstr>Times New Roman</vt:lpstr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/>
  <cp:keywords/>
  <dc:description/>
  <cp:lastModifiedBy>Heyden, Tom</cp:lastModifiedBy>
  <cp:revision>1</cp:revision>
  <cp:lastPrinted>2019-09-18T23:04:43Z</cp:lastPrinted>
  <dcterms:created xsi:type="dcterms:W3CDTF">2014-11-12T21:47:38Z</dcterms:created>
  <dcterms:modified xsi:type="dcterms:W3CDTF">2023-05-08T13:15:30Z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0x010100233D04E5BC4D144286B4E063DDEF4586</vt:lpwstr>
  </property>
  <property fmtid="{D5CDD505-2E9C-101B-9397-08002B2CF9AE}" pid="3" name="MediaServiceImageTags">
    <vt:lpwstr/>
  </property>
</Properties>
</file>